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embeddedFontLst>
    <p:embeddedFont>
      <p:font typeface="Arial Black"/>
      <p:regular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7" roundtripDataSignature="AMtx7mhRJo4/OSI7ESdH4eIxcQGeBSrR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ArialBlack-regular.fntdata"/><Relationship Id="rId25" Type="http://schemas.openxmlformats.org/officeDocument/2006/relationships/slide" Target="slides/slide20.xml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2" name="Google Shape;19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/>
          <p:nvPr>
            <p:ph type="ctrTitle"/>
          </p:nvPr>
        </p:nvSpPr>
        <p:spPr>
          <a:xfrm>
            <a:off x="1065213" y="304800"/>
            <a:ext cx="7091361" cy="27939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2"/>
          <p:cNvSpPr txBox="1"/>
          <p:nvPr>
            <p:ph idx="1" type="subTitle"/>
          </p:nvPr>
        </p:nvSpPr>
        <p:spPr>
          <a:xfrm>
            <a:off x="1065213" y="3108804"/>
            <a:ext cx="7091361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20"/>
              <a:buNone/>
              <a:defRPr sz="2400">
                <a:solidFill>
                  <a:schemeClr val="accent2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9pPr>
          </a:lstStyle>
          <a:p/>
        </p:txBody>
      </p:sp>
      <p:sp>
        <p:nvSpPr>
          <p:cNvPr id="18" name="Google Shape;18;p22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1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1"/>
          <p:cNvSpPr txBox="1"/>
          <p:nvPr>
            <p:ph idx="1" type="body"/>
          </p:nvPr>
        </p:nvSpPr>
        <p:spPr>
          <a:xfrm rot="5400000">
            <a:off x="4837113" y="-1028700"/>
            <a:ext cx="4114800" cy="9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2"/>
          <p:cNvSpPr txBox="1"/>
          <p:nvPr>
            <p:ph type="title"/>
          </p:nvPr>
        </p:nvSpPr>
        <p:spPr>
          <a:xfrm rot="5400000">
            <a:off x="8017814" y="2152001"/>
            <a:ext cx="5410200" cy="1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1" type="body"/>
          </p:nvPr>
        </p:nvSpPr>
        <p:spPr>
          <a:xfrm rot="5400000">
            <a:off x="3256107" y="-741506"/>
            <a:ext cx="5410200" cy="7502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2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/>
          <p:nvPr>
            <p:ph type="title"/>
          </p:nvPr>
        </p:nvSpPr>
        <p:spPr>
          <a:xfrm>
            <a:off x="5180013" y="1600200"/>
            <a:ext cx="6400801" cy="2486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" type="body"/>
          </p:nvPr>
        </p:nvSpPr>
        <p:spPr>
          <a:xfrm>
            <a:off x="5180011" y="4105029"/>
            <a:ext cx="6400801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99999"/>
              </a:buClr>
              <a:buSzPts val="1600"/>
              <a:buNone/>
              <a:defRPr sz="2000">
                <a:solidFill>
                  <a:srgbClr val="999999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440"/>
              <a:buNone/>
              <a:defRPr sz="1800">
                <a:solidFill>
                  <a:srgbClr val="999999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24" name="Google Shape;24;p23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/>
          <p:nvPr>
            <p:ph type="title"/>
          </p:nvPr>
        </p:nvSpPr>
        <p:spPr>
          <a:xfrm>
            <a:off x="8837612" y="2277477"/>
            <a:ext cx="2743201" cy="23221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4"/>
          <p:cNvSpPr txBox="1"/>
          <p:nvPr>
            <p:ph idx="1" type="body"/>
          </p:nvPr>
        </p:nvSpPr>
        <p:spPr>
          <a:xfrm>
            <a:off x="8837614" y="4583187"/>
            <a:ext cx="2743200" cy="11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9pPr>
          </a:lstStyle>
          <a:p/>
        </p:txBody>
      </p:sp>
      <p:sp>
        <p:nvSpPr>
          <p:cNvPr id="30" name="Google Shape;30;p24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24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fmla="val 4409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4"/>
          <p:cNvSpPr/>
          <p:nvPr>
            <p:ph idx="2" type="pic"/>
          </p:nvPr>
        </p:nvSpPr>
        <p:spPr>
          <a:xfrm>
            <a:off x="1408112" y="647700"/>
            <a:ext cx="6629400" cy="4572000"/>
          </a:xfrm>
          <a:prstGeom prst="roundRect">
            <a:avLst>
              <a:gd fmla="val 3725" name="adj"/>
            </a:avLst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" type="body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/>
          <p:nvPr>
            <p:ph type="title"/>
          </p:nvPr>
        </p:nvSpPr>
        <p:spPr>
          <a:xfrm>
            <a:off x="8837612" y="2277477"/>
            <a:ext cx="2743201" cy="23221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" type="body"/>
          </p:nvPr>
        </p:nvSpPr>
        <p:spPr>
          <a:xfrm>
            <a:off x="1293813" y="533400"/>
            <a:ext cx="6858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Char char="▪"/>
              <a:defRPr sz="2400"/>
            </a:lvl1pPr>
            <a:lvl2pPr indent="-3302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0988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Char char="▪"/>
              <a:defRPr sz="1600"/>
            </a:lvl4pPr>
            <a:lvl5pPr indent="-29972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5pPr>
            <a:lvl6pPr indent="-29972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6pPr>
            <a:lvl7pPr indent="-29972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7pPr>
            <a:lvl8pPr indent="-29972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8pPr>
            <a:lvl9pPr indent="-29972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9pPr>
          </a:lstStyle>
          <a:p/>
        </p:txBody>
      </p:sp>
      <p:sp>
        <p:nvSpPr>
          <p:cNvPr id="44" name="Google Shape;44;p26"/>
          <p:cNvSpPr txBox="1"/>
          <p:nvPr>
            <p:ph idx="2" type="body"/>
          </p:nvPr>
        </p:nvSpPr>
        <p:spPr>
          <a:xfrm>
            <a:off x="8837614" y="4583187"/>
            <a:ext cx="2743200" cy="11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9pPr>
          </a:lstStyle>
          <a:p/>
        </p:txBody>
      </p:sp>
      <p:sp>
        <p:nvSpPr>
          <p:cNvPr id="45" name="Google Shape;45;p26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7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7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8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8"/>
          <p:cNvSpPr txBox="1"/>
          <p:nvPr>
            <p:ph idx="1" type="body"/>
          </p:nvPr>
        </p:nvSpPr>
        <p:spPr>
          <a:xfrm>
            <a:off x="2208213" y="1600200"/>
            <a:ext cx="4572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2" type="body"/>
          </p:nvPr>
        </p:nvSpPr>
        <p:spPr>
          <a:xfrm>
            <a:off x="7008813" y="1600200"/>
            <a:ext cx="4572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8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" type="body"/>
          </p:nvPr>
        </p:nvSpPr>
        <p:spPr>
          <a:xfrm>
            <a:off x="2208213" y="1600200"/>
            <a:ext cx="45720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80"/>
              <a:buNone/>
              <a:defRPr b="0" sz="21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29"/>
          <p:cNvSpPr txBox="1"/>
          <p:nvPr>
            <p:ph idx="2" type="body"/>
          </p:nvPr>
        </p:nvSpPr>
        <p:spPr>
          <a:xfrm>
            <a:off x="2208213" y="2505075"/>
            <a:ext cx="4572000" cy="3337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3" type="body"/>
          </p:nvPr>
        </p:nvSpPr>
        <p:spPr>
          <a:xfrm>
            <a:off x="7008813" y="1600200"/>
            <a:ext cx="45720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80"/>
              <a:buNone/>
              <a:defRPr b="0" sz="21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29"/>
          <p:cNvSpPr txBox="1"/>
          <p:nvPr>
            <p:ph idx="4" type="body"/>
          </p:nvPr>
        </p:nvSpPr>
        <p:spPr>
          <a:xfrm>
            <a:off x="7008813" y="2505075"/>
            <a:ext cx="4572000" cy="3337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9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0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9880" lvl="2" marL="1371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9719" lvl="3" marL="1828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9720" lvl="4" marL="22860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9720" lvl="5" marL="2743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9720" lvl="6" marL="32004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9720" lvl="7" marL="3657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9720" lvl="8" marL="4114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529625" y="666200"/>
            <a:ext cx="7091400" cy="502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Delta North Elementary </a:t>
            </a:r>
            <a:br>
              <a:rPr lang="en-US"/>
            </a:br>
            <a:r>
              <a:rPr lang="en-US"/>
              <a:t>Back to School</a:t>
            </a:r>
            <a:br>
              <a:rPr lang="en-US"/>
            </a:br>
            <a:br>
              <a:rPr lang="en-US"/>
            </a:br>
            <a:endParaRPr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August 13, 2024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1266600" y="3151525"/>
            <a:ext cx="5735100" cy="14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32"/>
              <a:buNone/>
            </a:pPr>
            <a:r>
              <a:rPr lang="en-US" sz="5290"/>
              <a:t>Title I Meeting</a:t>
            </a:r>
            <a:endParaRPr sz="5290"/>
          </a:p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32"/>
              <a:buNone/>
            </a:pPr>
            <a:r>
              <a:t/>
            </a:r>
            <a:endParaRPr sz="529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/>
          <p:nvPr/>
        </p:nvSpPr>
        <p:spPr>
          <a:xfrm>
            <a:off x="333829" y="501639"/>
            <a:ext cx="115824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Title I schools implement research-based instructional strategies.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0" name="Google Shape;140;p10"/>
          <p:cNvSpPr/>
          <p:nvPr/>
        </p:nvSpPr>
        <p:spPr>
          <a:xfrm>
            <a:off x="662215" y="1162958"/>
            <a:ext cx="9535886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Instruction delivered by highly qualified staff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Timely identification of learning needs through assessment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Targeted interventions for those students who need additional instructional help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Annual review of school academic progress (DNES Report Card)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"/>
          <p:cNvSpPr txBox="1"/>
          <p:nvPr>
            <p:ph type="title"/>
          </p:nvPr>
        </p:nvSpPr>
        <p:spPr>
          <a:xfrm>
            <a:off x="2706915" y="1451428"/>
            <a:ext cx="8229600" cy="25545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1" lang="en-US" sz="8000">
                <a:latin typeface="Arial"/>
                <a:ea typeface="Arial"/>
                <a:cs typeface="Arial"/>
                <a:sym typeface="Arial"/>
              </a:rPr>
              <a:t>Professional Development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/>
          <p:nvPr/>
        </p:nvSpPr>
        <p:spPr>
          <a:xfrm>
            <a:off x="1206500" y="450282"/>
            <a:ext cx="9866086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   School plans such as the Land Trust Plan and School Improvement plan describe on-going quality professional development that will be provided to support teachers in meeting student needs.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1" name="Google Shape;151;p12"/>
          <p:cNvSpPr txBox="1"/>
          <p:nvPr/>
        </p:nvSpPr>
        <p:spPr>
          <a:xfrm>
            <a:off x="1172029" y="2808515"/>
            <a:ext cx="1017451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   Services provided by paraprofessionals are under the direct supervision of and in close proximity to a Highly Qualified Teacher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2344056" y="1872342"/>
            <a:ext cx="9281887" cy="16110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1" lang="en-US" sz="8000">
                <a:latin typeface="Arial"/>
                <a:ea typeface="Arial"/>
                <a:cs typeface="Arial"/>
                <a:sym typeface="Arial"/>
              </a:rPr>
              <a:t>Parent Involvement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"/>
          <p:cNvSpPr/>
          <p:nvPr>
            <p:ph idx="1" type="body"/>
          </p:nvPr>
        </p:nvSpPr>
        <p:spPr>
          <a:xfrm>
            <a:off x="2148113" y="508000"/>
            <a:ext cx="8694057" cy="928913"/>
          </a:xfrm>
          <a:prstGeom prst="roundRect">
            <a:avLst>
              <a:gd fmla="val 3725" name="adj"/>
            </a:avLst>
          </a:prstGeom>
          <a:noFill/>
          <a:ln>
            <a:noFill/>
          </a:ln>
        </p:spPr>
        <p:txBody>
          <a:bodyPr anchorCtr="0" anchor="t" bIns="45700" lIns="91425" spcFirstLastPara="1" rIns="91425" wrap="square" tIns="914400">
            <a:normAutofit/>
          </a:bodyPr>
          <a:lstStyle/>
          <a:p>
            <a:pPr indent="-533400" lvl="0" marL="53340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30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53340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4"/>
          <p:cNvSpPr txBox="1"/>
          <p:nvPr/>
        </p:nvSpPr>
        <p:spPr>
          <a:xfrm>
            <a:off x="2815772" y="362860"/>
            <a:ext cx="7024913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LEA Parent Involvement Policy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4"/>
          <p:cNvSpPr txBox="1"/>
          <p:nvPr/>
        </p:nvSpPr>
        <p:spPr>
          <a:xfrm>
            <a:off x="2677886" y="1052288"/>
            <a:ext cx="702491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School Parent Compact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4"/>
          <p:cNvSpPr txBox="1"/>
          <p:nvPr/>
        </p:nvSpPr>
        <p:spPr>
          <a:xfrm>
            <a:off x="1524000" y="1741717"/>
            <a:ext cx="997131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Parents “Right to Know” requirement (letters for Highly Qualified Teacher status)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4"/>
          <p:cNvSpPr txBox="1"/>
          <p:nvPr/>
        </p:nvSpPr>
        <p:spPr>
          <a:xfrm>
            <a:off x="1567542" y="4615546"/>
            <a:ext cx="9434285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Access to assessment and evaluation data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(DNES Report Card)</a:t>
            </a:r>
            <a:endParaRPr b="1" i="0" sz="20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6" name="Google Shape;166;p14"/>
          <p:cNvSpPr txBox="1"/>
          <p:nvPr/>
        </p:nvSpPr>
        <p:spPr>
          <a:xfrm>
            <a:off x="711199" y="2895604"/>
            <a:ext cx="10958286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Input into planning and implementation of parent involvement activities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(Community Council and PVG)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"/>
          <p:cNvSpPr/>
          <p:nvPr/>
        </p:nvSpPr>
        <p:spPr>
          <a:xfrm>
            <a:off x="1772342" y="1430047"/>
            <a:ext cx="9940688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Delta North Elementary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a Comprehensive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wide Model</a:t>
            </a:r>
            <a:endParaRPr b="1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"/>
          <p:cNvSpPr/>
          <p:nvPr/>
        </p:nvSpPr>
        <p:spPr>
          <a:xfrm>
            <a:off x="1654629" y="203200"/>
            <a:ext cx="8490856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2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▪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At least 40% poverty. (We average about  60+%)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Noto Sans Symbols"/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77" name="Google Shape;177;p16"/>
          <p:cNvSpPr txBox="1"/>
          <p:nvPr/>
        </p:nvSpPr>
        <p:spPr>
          <a:xfrm>
            <a:off x="1654627" y="1117601"/>
            <a:ext cx="878114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2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▪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Create a plan that integrates a comprehensive needs assessment and school wide reform strategies (School Improvement Plan)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6"/>
          <p:cNvSpPr txBox="1"/>
          <p:nvPr/>
        </p:nvSpPr>
        <p:spPr>
          <a:xfrm>
            <a:off x="1683656" y="2931887"/>
            <a:ext cx="8795658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2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▪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Flexibility in use of funds. (We can use for all students)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6"/>
          <p:cNvSpPr txBox="1"/>
          <p:nvPr/>
        </p:nvSpPr>
        <p:spPr>
          <a:xfrm>
            <a:off x="1582058" y="3918858"/>
            <a:ext cx="8563428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447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Noto Sans Symbols"/>
              <a:buChar char="▪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Maintains school wide mission and goals that shape school decisions and help all students achieve high standards.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/>
          <p:nvPr/>
        </p:nvSpPr>
        <p:spPr>
          <a:xfrm>
            <a:off x="3066821" y="1255875"/>
            <a:ext cx="7978552" cy="2831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Title I Funds used for?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"/>
          <p:cNvSpPr/>
          <p:nvPr/>
        </p:nvSpPr>
        <p:spPr>
          <a:xfrm>
            <a:off x="1596571" y="258580"/>
            <a:ext cx="10276113" cy="4450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Implement school goals and objectives.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Support individual student achievement.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Avoid supplanting programs created by other State and Federal funding sources.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We use the funds for: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Personnel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Textbooks and Supplies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9"/>
          <p:cNvSpPr/>
          <p:nvPr/>
        </p:nvSpPr>
        <p:spPr>
          <a:xfrm>
            <a:off x="1854487" y="703106"/>
            <a:ext cx="827983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rgbClr val="004C7D"/>
                </a:solidFill>
                <a:latin typeface="Arial"/>
                <a:ea typeface="Arial"/>
                <a:cs typeface="Arial"/>
                <a:sym typeface="Arial"/>
              </a:rPr>
              <a:t>TIMES FOR SCHOOL</a:t>
            </a:r>
            <a:endParaRPr b="1" i="0" sz="5400" u="none" cap="none" strike="noStrike">
              <a:solidFill>
                <a:srgbClr val="004C7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9"/>
          <p:cNvSpPr txBox="1"/>
          <p:nvPr/>
        </p:nvSpPr>
        <p:spPr>
          <a:xfrm>
            <a:off x="2380344" y="2177143"/>
            <a:ext cx="744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8:15-2:50 on Monday -Thursday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9"/>
          <p:cNvSpPr txBox="1"/>
          <p:nvPr/>
        </p:nvSpPr>
        <p:spPr>
          <a:xfrm>
            <a:off x="2358573" y="3040744"/>
            <a:ext cx="744582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8:15-1:00 on Friday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9"/>
          <p:cNvSpPr txBox="1"/>
          <p:nvPr/>
        </p:nvSpPr>
        <p:spPr>
          <a:xfrm>
            <a:off x="2514600" y="4330700"/>
            <a:ext cx="70358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 DNES gets out </a:t>
            </a:r>
            <a:r>
              <a:rPr b="1" i="0" lang="en-US" sz="2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Fridays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546675" y="331275"/>
            <a:ext cx="29517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None/>
            </a:pPr>
            <a:r>
              <a:rPr lang="en-US">
                <a:solidFill>
                  <a:srgbClr val="FF0000"/>
                </a:solidFill>
              </a:rPr>
              <a:t>AGENDA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4825260" y="1392537"/>
            <a:ext cx="6394500" cy="48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-457200" lvl="0" marL="50291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8"/>
              <a:buFont typeface="Noto Sans Symbols"/>
              <a:buNone/>
            </a:pPr>
            <a:r>
              <a:rPr b="0" i="0" lang="en-US" sz="9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Welcome</a:t>
            </a:r>
            <a:endParaRPr b="0" i="0" sz="9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8465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9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Understanding Title I</a:t>
            </a:r>
            <a:endParaRPr sz="9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8465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9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Schools Eligible for Title I</a:t>
            </a:r>
            <a:endParaRPr sz="9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8465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9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Purposes of Title I</a:t>
            </a:r>
            <a:endParaRPr sz="9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8465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9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Improving Students Achievement</a:t>
            </a:r>
            <a:endParaRPr sz="9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8465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9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Professional Development</a:t>
            </a:r>
            <a:endParaRPr sz="9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8465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9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Parent Involvement</a:t>
            </a:r>
            <a:endParaRPr sz="9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18465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9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Title I funds used for?</a:t>
            </a:r>
            <a:endParaRPr sz="9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sz="2917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sz="2917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57200" lvl="0" marL="502919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6774"/>
              <a:buFont typeface="Noto Sans Symbols"/>
              <a:buNone/>
            </a:pPr>
            <a:r>
              <a:rPr b="0" i="0" lang="en-US" sz="2917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 b="0" i="0" sz="2117" u="none" cap="none" strike="noStrike">
              <a:solidFill>
                <a:schemeClr val="accen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57200" lvl="0" marL="502919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accen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onus7.gif" id="202" name="Google Shape;20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9143" y="0"/>
            <a:ext cx="827829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/>
          <p:nvPr/>
        </p:nvSpPr>
        <p:spPr>
          <a:xfrm>
            <a:off x="3856375" y="1537250"/>
            <a:ext cx="6460500" cy="21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-US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Understanding </a:t>
            </a:r>
            <a:br>
              <a:rPr b="1" i="0" lang="en-US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 I</a:t>
            </a:r>
            <a:endParaRPr b="0" i="0" sz="6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type="title"/>
          </p:nvPr>
        </p:nvSpPr>
        <p:spPr>
          <a:xfrm>
            <a:off x="3299792" y="586409"/>
            <a:ext cx="5652052" cy="835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Arial"/>
              <a:buNone/>
            </a:pPr>
            <a:r>
              <a:rPr lang="en-US" sz="4800">
                <a:solidFill>
                  <a:srgbClr val="FF0000"/>
                </a:solidFill>
              </a:rPr>
              <a:t>Title I Defined</a:t>
            </a:r>
            <a:endParaRPr/>
          </a:p>
        </p:txBody>
      </p:sp>
      <p:sp>
        <p:nvSpPr>
          <p:cNvPr id="108" name="Google Shape;108;p4"/>
          <p:cNvSpPr txBox="1"/>
          <p:nvPr/>
        </p:nvSpPr>
        <p:spPr>
          <a:xfrm>
            <a:off x="2438400" y="1762539"/>
            <a:ext cx="7673009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federal allocation of funds for schools classified as low income for the purpose of assisting students to demonstrate proficiency related to the state’s academic standards.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/>
          <p:nvPr/>
        </p:nvSpPr>
        <p:spPr>
          <a:xfrm>
            <a:off x="317800" y="1675575"/>
            <a:ext cx="115692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Schools Eligible for Title I </a:t>
            </a:r>
            <a:endParaRPr b="1" i="0" sz="7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/>
        </p:nvSpPr>
        <p:spPr>
          <a:xfrm>
            <a:off x="1219200" y="1324428"/>
            <a:ext cx="10160000" cy="3363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1" marL="5943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Noto Sans Symbols"/>
              <a:buChar char="▪"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percent of low-income children in a given school must equal or exceed district average poverty.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59436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Noto Sans Symbols"/>
              <a:buChar char="▪"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Utah, low income students are typically identified through the free/reduced lunch application (or proxy methodology).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>
            <p:ph type="title"/>
          </p:nvPr>
        </p:nvSpPr>
        <p:spPr>
          <a:xfrm>
            <a:off x="2155371" y="2191658"/>
            <a:ext cx="9107714" cy="136434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1" lang="en-US" sz="8000">
                <a:latin typeface="Arial"/>
                <a:ea typeface="Arial"/>
                <a:cs typeface="Arial"/>
                <a:sym typeface="Arial"/>
              </a:rPr>
              <a:t>Purposes of Title I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"/>
          <p:cNvSpPr txBox="1"/>
          <p:nvPr>
            <p:ph idx="1" type="body"/>
          </p:nvPr>
        </p:nvSpPr>
        <p:spPr>
          <a:xfrm>
            <a:off x="1509486" y="587828"/>
            <a:ext cx="9202057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Char char="▪"/>
            </a:pPr>
            <a:r>
              <a:rPr b="1" lang="en-US" sz="2800">
                <a:latin typeface="Arial Black"/>
                <a:ea typeface="Arial Black"/>
                <a:cs typeface="Arial Black"/>
                <a:sym typeface="Arial Black"/>
              </a:rPr>
              <a:t>Help students to achieve proficiency on state academic standards (primarily in Reading/Language Arts and Mathematics)</a:t>
            </a:r>
            <a:endParaRPr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None/>
            </a:pPr>
            <a:r>
              <a:t/>
            </a:r>
            <a:endParaRPr b="1" sz="2800">
              <a:latin typeface="Arial Black"/>
              <a:ea typeface="Arial Black"/>
              <a:cs typeface="Arial Black"/>
              <a:sym typeface="Arial Black"/>
            </a:endParaRPr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Char char="▪"/>
            </a:pPr>
            <a:r>
              <a:rPr b="1" lang="en-US" sz="2800">
                <a:latin typeface="Arial Black"/>
                <a:ea typeface="Arial Black"/>
                <a:cs typeface="Arial Black"/>
                <a:sym typeface="Arial Black"/>
              </a:rPr>
              <a:t>Build teacher capacity through quality professional development</a:t>
            </a:r>
            <a:endParaRPr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None/>
            </a:pPr>
            <a:r>
              <a:t/>
            </a:r>
            <a:endParaRPr b="1" sz="2800">
              <a:latin typeface="Arial Black"/>
              <a:ea typeface="Arial Black"/>
              <a:cs typeface="Arial Black"/>
              <a:sym typeface="Arial Black"/>
            </a:endParaRPr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Char char="▪"/>
            </a:pPr>
            <a:r>
              <a:rPr b="1" lang="en-US" sz="2800">
                <a:latin typeface="Arial Black"/>
                <a:ea typeface="Arial Black"/>
                <a:cs typeface="Arial Black"/>
                <a:sym typeface="Arial Black"/>
              </a:rPr>
              <a:t>Enhance parents’ abilities to help their children succeed through quality parental involvement activities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/>
          <p:nvPr/>
        </p:nvSpPr>
        <p:spPr>
          <a:xfrm>
            <a:off x="1839486" y="1879993"/>
            <a:ext cx="10352514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Improving Student Achievement</a:t>
            </a:r>
            <a:endParaRPr b="1" i="0" sz="8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hildren Happy 16x9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2015-05-05T21:25:58Z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