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embeddedFontLst>
    <p:embeddedFont>
      <p:font typeface="Arial Black"/>
      <p:regular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7" roundtripDataSignature="AMtx7mjXWiPGQkWTdoBSc3vx53jUZ6bc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ArialBlack-regular.fntdata"/><Relationship Id="rId25" Type="http://schemas.openxmlformats.org/officeDocument/2006/relationships/slide" Target="slides/slide20.xml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7" name="Google Shape;187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2" name="Google Shape;19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0" name="Google Shape;200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/>
          <p:nvPr>
            <p:ph type="ctrTitle"/>
          </p:nvPr>
        </p:nvSpPr>
        <p:spPr>
          <a:xfrm>
            <a:off x="1065213" y="304800"/>
            <a:ext cx="7091361" cy="27939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2"/>
          <p:cNvSpPr txBox="1"/>
          <p:nvPr>
            <p:ph idx="1" type="subTitle"/>
          </p:nvPr>
        </p:nvSpPr>
        <p:spPr>
          <a:xfrm>
            <a:off x="1065213" y="3108804"/>
            <a:ext cx="7091361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20"/>
              <a:buNone/>
              <a:defRPr sz="2400">
                <a:solidFill>
                  <a:schemeClr val="accent2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9pPr>
          </a:lstStyle>
          <a:p/>
        </p:txBody>
      </p:sp>
      <p:sp>
        <p:nvSpPr>
          <p:cNvPr id="18" name="Google Shape;18;p22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1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1"/>
          <p:cNvSpPr txBox="1"/>
          <p:nvPr>
            <p:ph idx="1" type="body"/>
          </p:nvPr>
        </p:nvSpPr>
        <p:spPr>
          <a:xfrm rot="5400000">
            <a:off x="4837113" y="-1028700"/>
            <a:ext cx="4114800" cy="9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2"/>
          <p:cNvSpPr txBox="1"/>
          <p:nvPr>
            <p:ph type="title"/>
          </p:nvPr>
        </p:nvSpPr>
        <p:spPr>
          <a:xfrm rot="5400000">
            <a:off x="8017814" y="2152001"/>
            <a:ext cx="5410200" cy="1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1" type="body"/>
          </p:nvPr>
        </p:nvSpPr>
        <p:spPr>
          <a:xfrm rot="5400000">
            <a:off x="3256107" y="-741506"/>
            <a:ext cx="5410200" cy="7502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2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/>
          <p:nvPr>
            <p:ph type="title"/>
          </p:nvPr>
        </p:nvSpPr>
        <p:spPr>
          <a:xfrm>
            <a:off x="5180013" y="1600200"/>
            <a:ext cx="6400801" cy="2486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" type="body"/>
          </p:nvPr>
        </p:nvSpPr>
        <p:spPr>
          <a:xfrm>
            <a:off x="5180011" y="4105029"/>
            <a:ext cx="6400801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99999"/>
              </a:buClr>
              <a:buSzPts val="1600"/>
              <a:buNone/>
              <a:defRPr sz="2000">
                <a:solidFill>
                  <a:srgbClr val="999999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440"/>
              <a:buNone/>
              <a:defRPr sz="1800">
                <a:solidFill>
                  <a:srgbClr val="999999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99999"/>
              </a:buClr>
              <a:buSzPts val="1280"/>
              <a:buNone/>
              <a:defRPr sz="1600"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24" name="Google Shape;24;p23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/>
          <p:nvPr>
            <p:ph type="title"/>
          </p:nvPr>
        </p:nvSpPr>
        <p:spPr>
          <a:xfrm>
            <a:off x="8837612" y="2277477"/>
            <a:ext cx="2743201" cy="23221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4"/>
          <p:cNvSpPr txBox="1"/>
          <p:nvPr>
            <p:ph idx="1" type="body"/>
          </p:nvPr>
        </p:nvSpPr>
        <p:spPr>
          <a:xfrm>
            <a:off x="8837614" y="4583187"/>
            <a:ext cx="2743200" cy="11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9pPr>
          </a:lstStyle>
          <a:p/>
        </p:txBody>
      </p:sp>
      <p:sp>
        <p:nvSpPr>
          <p:cNvPr id="30" name="Google Shape;30;p24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24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fmla="val 4409" name="adj"/>
            </a:avLst>
          </a:prstGeom>
          <a:solidFill>
            <a:schemeClr val="lt1"/>
          </a:solidFill>
          <a:ln cap="flat" cmpd="sng" w="127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4"/>
          <p:cNvSpPr/>
          <p:nvPr>
            <p:ph idx="2" type="pic"/>
          </p:nvPr>
        </p:nvSpPr>
        <p:spPr>
          <a:xfrm>
            <a:off x="1408112" y="647700"/>
            <a:ext cx="6629400" cy="4572000"/>
          </a:xfrm>
          <a:prstGeom prst="roundRect">
            <a:avLst>
              <a:gd fmla="val 3725" name="adj"/>
            </a:avLst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" type="body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 txBox="1"/>
          <p:nvPr>
            <p:ph type="title"/>
          </p:nvPr>
        </p:nvSpPr>
        <p:spPr>
          <a:xfrm>
            <a:off x="8837612" y="2277477"/>
            <a:ext cx="2743201" cy="232217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1" type="body"/>
          </p:nvPr>
        </p:nvSpPr>
        <p:spPr>
          <a:xfrm>
            <a:off x="1293813" y="533400"/>
            <a:ext cx="6858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Char char="▪"/>
              <a:defRPr sz="2400"/>
            </a:lvl1pPr>
            <a:lvl2pPr indent="-3302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indent="-30988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Char char="▪"/>
              <a:defRPr sz="1600"/>
            </a:lvl4pPr>
            <a:lvl5pPr indent="-29972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5pPr>
            <a:lvl6pPr indent="-29972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6pPr>
            <a:lvl7pPr indent="-29972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7pPr>
            <a:lvl8pPr indent="-29972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8pPr>
            <a:lvl9pPr indent="-29972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▪"/>
              <a:defRPr sz="1400"/>
            </a:lvl9pPr>
          </a:lstStyle>
          <a:p/>
        </p:txBody>
      </p:sp>
      <p:sp>
        <p:nvSpPr>
          <p:cNvPr id="44" name="Google Shape;44;p26"/>
          <p:cNvSpPr txBox="1"/>
          <p:nvPr>
            <p:ph idx="2" type="body"/>
          </p:nvPr>
        </p:nvSpPr>
        <p:spPr>
          <a:xfrm>
            <a:off x="8837614" y="4583187"/>
            <a:ext cx="2743200" cy="11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9pPr>
          </a:lstStyle>
          <a:p/>
        </p:txBody>
      </p:sp>
      <p:sp>
        <p:nvSpPr>
          <p:cNvPr id="45" name="Google Shape;45;p26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7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7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8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8"/>
          <p:cNvSpPr txBox="1"/>
          <p:nvPr>
            <p:ph idx="1" type="body"/>
          </p:nvPr>
        </p:nvSpPr>
        <p:spPr>
          <a:xfrm>
            <a:off x="2208213" y="1600200"/>
            <a:ext cx="4572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2" type="body"/>
          </p:nvPr>
        </p:nvSpPr>
        <p:spPr>
          <a:xfrm>
            <a:off x="7008813" y="1600200"/>
            <a:ext cx="4572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8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9"/>
          <p:cNvSpPr txBox="1"/>
          <p:nvPr>
            <p:ph idx="1" type="body"/>
          </p:nvPr>
        </p:nvSpPr>
        <p:spPr>
          <a:xfrm>
            <a:off x="2208213" y="1600200"/>
            <a:ext cx="4572000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80"/>
              <a:buNone/>
              <a:defRPr b="0" sz="21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29"/>
          <p:cNvSpPr txBox="1"/>
          <p:nvPr>
            <p:ph idx="2" type="body"/>
          </p:nvPr>
        </p:nvSpPr>
        <p:spPr>
          <a:xfrm>
            <a:off x="2208213" y="2505075"/>
            <a:ext cx="4572000" cy="3337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3" type="body"/>
          </p:nvPr>
        </p:nvSpPr>
        <p:spPr>
          <a:xfrm>
            <a:off x="7008813" y="1600200"/>
            <a:ext cx="4572000" cy="823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80"/>
              <a:buNone/>
              <a:defRPr b="0" sz="21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9pPr>
          </a:lstStyle>
          <a:p/>
        </p:txBody>
      </p:sp>
      <p:sp>
        <p:nvSpPr>
          <p:cNvPr id="65" name="Google Shape;65;p29"/>
          <p:cNvSpPr txBox="1"/>
          <p:nvPr>
            <p:ph idx="4" type="body"/>
          </p:nvPr>
        </p:nvSpPr>
        <p:spPr>
          <a:xfrm>
            <a:off x="7008813" y="2505075"/>
            <a:ext cx="4572000" cy="3337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9pPr>
          </a:lstStyle>
          <a:p/>
        </p:txBody>
      </p:sp>
      <p:sp>
        <p:nvSpPr>
          <p:cNvPr id="66" name="Google Shape;66;p29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9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0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9880" lvl="2" marL="13716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9719" lvl="3" marL="1828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9720" lvl="4" marL="22860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9720" lvl="5" marL="2743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9720" lvl="6" marL="32004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9720" lvl="7" marL="36576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9720" lvl="8" marL="4114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253576" y="6505078"/>
            <a:ext cx="964036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1" i="0" sz="105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529625" y="136025"/>
            <a:ext cx="7091400" cy="572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en-US" sz="6266"/>
              <a:t>Escuela Primaria Delta Norte </a:t>
            </a:r>
            <a:br>
              <a:rPr lang="en-US" sz="6266"/>
            </a:br>
            <a:r>
              <a:rPr lang="en-US" sz="6266"/>
              <a:t>Regreso a la escuela</a:t>
            </a:r>
            <a:br>
              <a:rPr lang="en-US"/>
            </a:br>
            <a:br>
              <a:rPr lang="en-US"/>
            </a:b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en-US"/>
              <a:t>13 de agosto de 2024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776475" y="2718650"/>
            <a:ext cx="6432900" cy="19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5290">
                <a:solidFill>
                  <a:srgbClr val="DF5327"/>
                </a:solidFill>
              </a:rPr>
              <a:t>Reunión del Título I</a:t>
            </a:r>
            <a:endParaRPr sz="5290"/>
          </a:p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32"/>
              <a:buNone/>
            </a:pPr>
            <a:r>
              <a:t/>
            </a:r>
            <a:endParaRPr sz="529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/>
          <p:nvPr/>
        </p:nvSpPr>
        <p:spPr>
          <a:xfrm>
            <a:off x="333829" y="501639"/>
            <a:ext cx="115824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b="1"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Las escuelas de Título I implementan estrategias de instrucción basadas en investigaciones.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0" name="Google Shape;140;p10"/>
          <p:cNvSpPr/>
          <p:nvPr/>
        </p:nvSpPr>
        <p:spPr>
          <a:xfrm>
            <a:off x="662225" y="1524625"/>
            <a:ext cx="9535800" cy="41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Instrucción impartida por personal altamente calificado.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Identificación oportuna de necesidades de aprendizaje a través de la evaluación.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Intervenciones específicas para aquellos estudiantes que necesitan ayuda educativa adicional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Revisión anual del progreso académico escolar (Boleta de Calificaciones DNES)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"/>
          <p:cNvSpPr txBox="1"/>
          <p:nvPr>
            <p:ph type="title"/>
          </p:nvPr>
        </p:nvSpPr>
        <p:spPr>
          <a:xfrm>
            <a:off x="2706915" y="1451428"/>
            <a:ext cx="8229600" cy="25545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8000"/>
              <a:t>Desarrollo profesional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/>
          <p:nvPr/>
        </p:nvSpPr>
        <p:spPr>
          <a:xfrm>
            <a:off x="1206500" y="450282"/>
            <a:ext cx="9866086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  Los planes escolares, como el Plan Land Trust y el Plan de mejora escolar, describen un desarrollo profesional de calidad continuo que se proporcionará para ayudar a los maestros a satisfacer las necesidades de los estudiantes.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1" name="Google Shape;151;p12"/>
          <p:cNvSpPr txBox="1"/>
          <p:nvPr/>
        </p:nvSpPr>
        <p:spPr>
          <a:xfrm>
            <a:off x="1172029" y="2808515"/>
            <a:ext cx="101745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  </a:t>
            </a: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Los servicios proporcionados por paraprofesionales están bajo la supervisión directa de un maestro altamente calificado y muy cerca de él.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2344050" y="1241249"/>
            <a:ext cx="9282000" cy="224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8000"/>
              <a:t>Participación de los padres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"/>
          <p:cNvSpPr/>
          <p:nvPr>
            <p:ph idx="1" type="body"/>
          </p:nvPr>
        </p:nvSpPr>
        <p:spPr>
          <a:xfrm>
            <a:off x="2148113" y="508000"/>
            <a:ext cx="8694057" cy="928913"/>
          </a:xfrm>
          <a:prstGeom prst="roundRect">
            <a:avLst>
              <a:gd fmla="val 3725" name="adj"/>
            </a:avLst>
          </a:prstGeom>
          <a:noFill/>
          <a:ln>
            <a:noFill/>
          </a:ln>
        </p:spPr>
        <p:txBody>
          <a:bodyPr anchorCtr="0" anchor="t" bIns="45700" lIns="91425" spcFirstLastPara="1" rIns="91425" wrap="square" tIns="914400">
            <a:normAutofit/>
          </a:bodyPr>
          <a:lstStyle/>
          <a:p>
            <a:pPr indent="-533400" lvl="0" marL="53340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30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533400" lvl="0" marL="533400" marR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400" lvl="0" marL="533400" marR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4"/>
          <p:cNvSpPr txBox="1"/>
          <p:nvPr/>
        </p:nvSpPr>
        <p:spPr>
          <a:xfrm>
            <a:off x="2815772" y="362860"/>
            <a:ext cx="70248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Política de participación de los padres de LEA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4"/>
          <p:cNvSpPr txBox="1"/>
          <p:nvPr/>
        </p:nvSpPr>
        <p:spPr>
          <a:xfrm>
            <a:off x="2677875" y="1260121"/>
            <a:ext cx="7024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Convenio escolar para padres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4"/>
          <p:cNvSpPr txBox="1"/>
          <p:nvPr/>
        </p:nvSpPr>
        <p:spPr>
          <a:xfrm>
            <a:off x="1524000" y="1741717"/>
            <a:ext cx="9971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33400" lvl="0" marL="53340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533400" lvl="0" marL="53340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Requisito de “derecho a saber” de los padres (cartas para el estatus de maestro altamente calificado)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4"/>
          <p:cNvSpPr txBox="1"/>
          <p:nvPr/>
        </p:nvSpPr>
        <p:spPr>
          <a:xfrm>
            <a:off x="1567542" y="4615546"/>
            <a:ext cx="94344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533400" lvl="0" marL="533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66" name="Google Shape;166;p14"/>
          <p:cNvSpPr txBox="1"/>
          <p:nvPr/>
        </p:nvSpPr>
        <p:spPr>
          <a:xfrm>
            <a:off x="711200" y="3073825"/>
            <a:ext cx="109584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33400" lvl="0" marL="53340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533400" lvl="0" marL="53340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Aportes a la planificación e implementación de actividades de participación de los padres. </a:t>
            </a:r>
            <a:endParaRPr>
              <a:solidFill>
                <a:schemeClr val="dk2"/>
              </a:solidFill>
            </a:endParaRPr>
          </a:p>
          <a:p>
            <a:pPr indent="-533400" lvl="0" marL="53340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(Consejo Comunitario y PVG)</a:t>
            </a:r>
            <a:endParaRPr b="1" sz="28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533400" lvl="0" marL="53340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533400" lvl="0" marL="53340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Acceso a los datos de valoración y evaluación </a:t>
            </a:r>
            <a:endParaRPr>
              <a:solidFill>
                <a:schemeClr val="dk2"/>
              </a:solidFill>
            </a:endParaRPr>
          </a:p>
          <a:p>
            <a:pPr indent="-533400" lvl="0" marL="53340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(Boleta de calificaciones de HOY)</a:t>
            </a:r>
            <a:endParaRPr b="1" sz="28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"/>
          <p:cNvSpPr/>
          <p:nvPr/>
        </p:nvSpPr>
        <p:spPr>
          <a:xfrm>
            <a:off x="1772342" y="1430047"/>
            <a:ext cx="9940688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5400">
                <a:solidFill>
                  <a:schemeClr val="dk1"/>
                </a:solidFill>
              </a:rPr>
              <a:t>Escuela Primaria Delta Norte</a:t>
            </a:r>
            <a:endParaRPr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5400">
                <a:solidFill>
                  <a:schemeClr val="dk1"/>
                </a:solidFill>
              </a:rPr>
              <a:t>utiliza un completo </a:t>
            </a:r>
            <a:endParaRPr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5400">
                <a:solidFill>
                  <a:schemeClr val="dk1"/>
                </a:solidFill>
              </a:rPr>
              <a:t>Modelo para toda la escuela</a:t>
            </a:r>
            <a:endParaRPr b="1" sz="5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6"/>
          <p:cNvSpPr/>
          <p:nvPr/>
        </p:nvSpPr>
        <p:spPr>
          <a:xfrm>
            <a:off x="1654629" y="203200"/>
            <a:ext cx="8490856" cy="10926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▪"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Al menos un 40% de pobreza. (Tenemos un promedio de alrededor del 60+%)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25"/>
              <a:buFont typeface="Noto Sans Symbols"/>
              <a:buNone/>
            </a:pPr>
            <a:r>
              <a:t/>
            </a:r>
            <a:endParaRPr b="1" i="0" sz="9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77" name="Google Shape;177;p16"/>
          <p:cNvSpPr txBox="1"/>
          <p:nvPr/>
        </p:nvSpPr>
        <p:spPr>
          <a:xfrm>
            <a:off x="1654627" y="1117601"/>
            <a:ext cx="8781000" cy="19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▪"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Crear un plan que integre una evaluación integral de necesidades y estrategias de reforma a nivel escolar (Plan de mejora escolar)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6"/>
          <p:cNvSpPr txBox="1"/>
          <p:nvPr/>
        </p:nvSpPr>
        <p:spPr>
          <a:xfrm>
            <a:off x="1683656" y="2931887"/>
            <a:ext cx="87957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ans Symbols"/>
              <a:buChar char="▪"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Flexibilidad en el uso de los fondos. (Podemos usarlo para todos los estudiantes)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6"/>
          <p:cNvSpPr txBox="1"/>
          <p:nvPr/>
        </p:nvSpPr>
        <p:spPr>
          <a:xfrm>
            <a:off x="1966725" y="4424975"/>
            <a:ext cx="8558400" cy="18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447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Noto Sans Symbols"/>
              <a:buChar char="▪"/>
            </a:pPr>
            <a:r>
              <a:rPr b="1" lang="en-US" sz="28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Mantiene la misión y las metas de toda la escuela que dan forma a las decisiones escolares y ayudan a todos los estudiantes a alcanzar altos estándares.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/>
          <p:nvPr/>
        </p:nvSpPr>
        <p:spPr>
          <a:xfrm>
            <a:off x="1456625" y="1255875"/>
            <a:ext cx="10277400" cy="28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-US" sz="6900">
                <a:solidFill>
                  <a:schemeClr val="dk1"/>
                </a:solidFill>
              </a:rPr>
              <a:t>¿Para qué se utilizan los fondos del Título I?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"/>
          <p:cNvSpPr/>
          <p:nvPr/>
        </p:nvSpPr>
        <p:spPr>
          <a:xfrm>
            <a:off x="1596571" y="258580"/>
            <a:ext cx="10276113" cy="4450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Implementar metas y objetivos escolares.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Apoyar el logro individual de los estudiantes.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Evite suplantar programas creados por otras fuentes de financiación estatales y federales.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1"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Usamos los fondos para: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-1524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b="1"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Personal</a:t>
            </a:r>
            <a:endParaRPr>
              <a:solidFill>
                <a:schemeClr val="dk2"/>
              </a:solidFill>
            </a:endParaRPr>
          </a:p>
          <a:p>
            <a:pPr indent="-1524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b="1" lang="en-US" sz="2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Libros de texto y suministros</a:t>
            </a:r>
            <a:endParaRPr b="1" sz="2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9"/>
          <p:cNvSpPr/>
          <p:nvPr/>
        </p:nvSpPr>
        <p:spPr>
          <a:xfrm>
            <a:off x="1854487" y="703106"/>
            <a:ext cx="8279832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5400">
                <a:solidFill>
                  <a:srgbClr val="004C7D"/>
                </a:solidFill>
              </a:rPr>
              <a:t>HORARIOS PARA LA ESCUELA</a:t>
            </a:r>
            <a:endParaRPr b="1" i="0" sz="5400" u="none" cap="none" strike="noStrike">
              <a:solidFill>
                <a:srgbClr val="004C7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9"/>
          <p:cNvSpPr txBox="1"/>
          <p:nvPr/>
        </p:nvSpPr>
        <p:spPr>
          <a:xfrm>
            <a:off x="2380350" y="2431476"/>
            <a:ext cx="744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3600">
                <a:solidFill>
                  <a:schemeClr val="dk1"/>
                </a:solidFill>
              </a:rPr>
              <a:t>8:15-2:50 de lunes a jueves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9"/>
          <p:cNvSpPr txBox="1"/>
          <p:nvPr/>
        </p:nvSpPr>
        <p:spPr>
          <a:xfrm>
            <a:off x="2358573" y="3040744"/>
            <a:ext cx="744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3600">
                <a:solidFill>
                  <a:schemeClr val="dk1"/>
                </a:solidFill>
              </a:rPr>
              <a:t>8:15-1:00 el viernes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9"/>
          <p:cNvSpPr txBox="1"/>
          <p:nvPr/>
        </p:nvSpPr>
        <p:spPr>
          <a:xfrm>
            <a:off x="2514600" y="4330700"/>
            <a:ext cx="7035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>
                <a:solidFill>
                  <a:schemeClr val="dk1"/>
                </a:solidFill>
              </a:rPr>
              <a:t>Nota: DNES sale </a:t>
            </a:r>
            <a:r>
              <a:rPr b="1" lang="en-US" sz="2800" u="sng">
                <a:solidFill>
                  <a:schemeClr val="dk1"/>
                </a:solidFill>
              </a:rPr>
              <a:t>segundo </a:t>
            </a:r>
            <a:r>
              <a:rPr lang="en-US" sz="2800">
                <a:solidFill>
                  <a:schemeClr val="dk1"/>
                </a:solidFill>
              </a:rPr>
              <a:t>los viernes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5055650" y="331275"/>
            <a:ext cx="5374800" cy="904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>
                <a:solidFill>
                  <a:srgbClr val="FF0000"/>
                </a:solidFill>
              </a:rPr>
              <a:t>ORDEN DEL DÍA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4825260" y="1392537"/>
            <a:ext cx="6394500" cy="48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457200" lvl="0" marL="50291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5483"/>
              <a:buFont typeface="Arial"/>
              <a:buNone/>
            </a:pPr>
            <a:r>
              <a:rPr lang="en-US" sz="3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Bienvenido</a:t>
            </a:r>
            <a:endParaRPr sz="3100">
              <a:solidFill>
                <a:schemeClr val="dk2"/>
              </a:solidFill>
            </a:endParaRPr>
          </a:p>
          <a:p>
            <a:pPr indent="-381158" lvl="0" marL="45720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3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Entendiendo el Título I</a:t>
            </a:r>
            <a:endParaRPr sz="3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3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Escuelas elegibles para el Título I</a:t>
            </a:r>
            <a:endParaRPr sz="3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3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Fines del Título I</a:t>
            </a:r>
            <a:endParaRPr sz="3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3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Mejorar el rendimiento de los estudiantes</a:t>
            </a:r>
            <a:endParaRPr sz="3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3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Desarrollo profesional</a:t>
            </a:r>
            <a:endParaRPr sz="3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3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Participación de los padres</a:t>
            </a:r>
            <a:endParaRPr sz="3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15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●"/>
            </a:pPr>
            <a:r>
              <a:rPr lang="en-US" sz="3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¿Para qué se utilizan los fondos del Título I?</a:t>
            </a:r>
            <a:endParaRPr sz="3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2917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2917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57200" lvl="0" marL="502919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76774"/>
              <a:buFont typeface="Noto Sans Symbols"/>
              <a:buNone/>
            </a:pPr>
            <a:r>
              <a:rPr b="0" i="0" lang="en-US" sz="2917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 b="0" i="0" sz="2117" u="none" cap="none" strike="noStrike">
              <a:solidFill>
                <a:schemeClr val="accen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457200" lvl="0" marL="502919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accen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onus7.gif" id="202" name="Google Shape;20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9143" y="0"/>
            <a:ext cx="8278296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/>
          <p:nvPr/>
        </p:nvSpPr>
        <p:spPr>
          <a:xfrm>
            <a:off x="3856375" y="1537250"/>
            <a:ext cx="6460500" cy="21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6600">
                <a:solidFill>
                  <a:schemeClr val="dk1"/>
                </a:solidFill>
              </a:rPr>
              <a:t>Comprensión </a:t>
            </a:r>
            <a:br>
              <a:rPr b="1" lang="en-US" sz="6600">
                <a:solidFill>
                  <a:schemeClr val="dk1"/>
                </a:solidFill>
              </a:rPr>
            </a:br>
            <a:r>
              <a:rPr b="1" lang="en-US" sz="6600">
                <a:solidFill>
                  <a:schemeClr val="dk1"/>
                </a:solidFill>
              </a:rPr>
              <a:t>Título I</a:t>
            </a:r>
            <a:endParaRPr b="0" i="0" sz="6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/>
          <p:nvPr>
            <p:ph type="title"/>
          </p:nvPr>
        </p:nvSpPr>
        <p:spPr>
          <a:xfrm>
            <a:off x="3299792" y="586409"/>
            <a:ext cx="5652052" cy="835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4800">
                <a:solidFill>
                  <a:srgbClr val="FF0000"/>
                </a:solidFill>
              </a:rPr>
              <a:t>Título que definí</a:t>
            </a:r>
            <a:endParaRPr/>
          </a:p>
        </p:txBody>
      </p:sp>
      <p:sp>
        <p:nvSpPr>
          <p:cNvPr id="108" name="Google Shape;108;p4"/>
          <p:cNvSpPr txBox="1"/>
          <p:nvPr/>
        </p:nvSpPr>
        <p:spPr>
          <a:xfrm>
            <a:off x="2438400" y="1762539"/>
            <a:ext cx="76731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3600">
                <a:solidFill>
                  <a:schemeClr val="dk1"/>
                </a:solidFill>
              </a:rPr>
              <a:t>Una asignación federal de fondos para escuelas clasificadas como de bajos ingresos con el fin de ayudar a los estudiantes a demostrar competencia relacionada con los estándares académicos del estado.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/>
          <p:nvPr/>
        </p:nvSpPr>
        <p:spPr>
          <a:xfrm>
            <a:off x="317800" y="1675575"/>
            <a:ext cx="11569200" cy="21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7200">
                <a:solidFill>
                  <a:schemeClr val="dk1"/>
                </a:solidFill>
              </a:rPr>
              <a:t>Escuelas elegibles para el Título I</a:t>
            </a:r>
            <a:endParaRPr b="1" i="0" sz="7200" u="none" cap="none" strike="noStrike">
              <a:solidFill>
                <a:srgbClr val="51515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/>
        </p:nvSpPr>
        <p:spPr>
          <a:xfrm>
            <a:off x="1219200" y="570550"/>
            <a:ext cx="10160100" cy="4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48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Noto Sans Symbols"/>
              <a:buChar char="▪"/>
            </a:pPr>
            <a:r>
              <a:rPr b="1" lang="en-US" sz="3600">
                <a:solidFill>
                  <a:schemeClr val="dk1"/>
                </a:solidFill>
              </a:rPr>
              <a:t>El porcentaje de niños de bajos ingresos en una escuela determinada debe igualar o superar el promedio de pobreza del distrito.</a:t>
            </a:r>
            <a:endParaRPr>
              <a:solidFill>
                <a:schemeClr val="dk2"/>
              </a:solidFill>
            </a:endParaRPr>
          </a:p>
          <a:p>
            <a:pPr indent="-411480" lvl="1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Noto Sans Symbols"/>
              <a:buChar char="▪"/>
            </a:pPr>
            <a:r>
              <a:rPr b="1" lang="en-US" sz="3600">
                <a:solidFill>
                  <a:schemeClr val="dk1"/>
                </a:solidFill>
              </a:rPr>
              <a:t>En Utah, los estudiantes de bajos ingresos generalmente se identifican mediante la solicitud de almuerzo gratuito o a precio reducido (o metodología proxy).</a:t>
            </a:r>
            <a:endParaRPr b="1"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>
            <p:ph type="title"/>
          </p:nvPr>
        </p:nvSpPr>
        <p:spPr>
          <a:xfrm>
            <a:off x="2155371" y="2191658"/>
            <a:ext cx="9107714" cy="136434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8000"/>
              <a:t>Fines del Título I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"/>
          <p:cNvSpPr txBox="1"/>
          <p:nvPr>
            <p:ph idx="1" type="body"/>
          </p:nvPr>
        </p:nvSpPr>
        <p:spPr>
          <a:xfrm>
            <a:off x="1509475" y="277725"/>
            <a:ext cx="9202200" cy="57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74320" rtl="0" algn="l">
              <a:spcBef>
                <a:spcPts val="0"/>
              </a:spcBef>
              <a:spcAft>
                <a:spcPts val="0"/>
              </a:spcAft>
              <a:buSzPts val="2240"/>
              <a:buChar char="▪"/>
            </a:pPr>
            <a:r>
              <a:rPr b="1" lang="en-US" sz="2800">
                <a:latin typeface="Arial Black"/>
                <a:ea typeface="Arial Black"/>
                <a:cs typeface="Arial Black"/>
                <a:sym typeface="Arial Black"/>
              </a:rPr>
              <a:t>Ayudar a los estudiantes a alcanzar el dominio de los estándares académicos estatales (principalmente en lectura/artes del lenguaje y matemáticas)</a:t>
            </a:r>
            <a:endParaRPr/>
          </a:p>
          <a:p>
            <a:pPr indent="-228600" lvl="0" marL="274320" rtl="0" algn="l"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b="1" sz="2800">
              <a:latin typeface="Arial Black"/>
              <a:ea typeface="Arial Black"/>
              <a:cs typeface="Arial Black"/>
              <a:sym typeface="Arial Black"/>
            </a:endParaRPr>
          </a:p>
          <a:p>
            <a:pPr indent="-228600" lvl="0" marL="274320" rtl="0" algn="l">
              <a:spcBef>
                <a:spcPts val="1800"/>
              </a:spcBef>
              <a:spcAft>
                <a:spcPts val="0"/>
              </a:spcAft>
              <a:buSzPts val="2240"/>
              <a:buChar char="▪"/>
            </a:pPr>
            <a:r>
              <a:rPr b="1" lang="en-US" sz="2800">
                <a:latin typeface="Arial Black"/>
                <a:ea typeface="Arial Black"/>
                <a:cs typeface="Arial Black"/>
                <a:sym typeface="Arial Black"/>
              </a:rPr>
              <a:t>Desarrollar la capacidad docente a través de un desarrollo profesional de calidad.</a:t>
            </a:r>
            <a:endParaRPr/>
          </a:p>
          <a:p>
            <a:pPr indent="-228600" lvl="0" marL="274320" rtl="0" algn="l"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b="1" sz="2800">
              <a:latin typeface="Arial Black"/>
              <a:ea typeface="Arial Black"/>
              <a:cs typeface="Arial Black"/>
              <a:sym typeface="Arial Black"/>
            </a:endParaRPr>
          </a:p>
          <a:p>
            <a:pPr indent="-228600" lvl="0" marL="274320" rtl="0" algn="l">
              <a:spcBef>
                <a:spcPts val="1800"/>
              </a:spcBef>
              <a:spcAft>
                <a:spcPts val="0"/>
              </a:spcAft>
              <a:buSzPts val="2240"/>
              <a:buChar char="▪"/>
            </a:pPr>
            <a:r>
              <a:rPr b="1" lang="en-US" sz="2800">
                <a:latin typeface="Arial Black"/>
                <a:ea typeface="Arial Black"/>
                <a:cs typeface="Arial Black"/>
                <a:sym typeface="Arial Black"/>
              </a:rPr>
              <a:t>Mejorar las capacidades de los padres para ayudar a sus hijos a tener éxito a través de actividades de participación parental de calidad.</a:t>
            </a:r>
            <a:endParaRPr b="1" sz="2800"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"/>
          <p:cNvSpPr/>
          <p:nvPr/>
        </p:nvSpPr>
        <p:spPr>
          <a:xfrm>
            <a:off x="1839475" y="853955"/>
            <a:ext cx="10352400" cy="35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-US" sz="8000">
                <a:solidFill>
                  <a:schemeClr val="dk1"/>
                </a:solidFill>
              </a:rPr>
              <a:t>Mejorar el rendimiento estudiantil</a:t>
            </a:r>
            <a:endParaRPr b="1" i="0" sz="8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hildren Happy 16x9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hildren Happy">
      <a:dk1>
        <a:srgbClr val="595959"/>
      </a:dk1>
      <a:lt1>
        <a:srgbClr val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2015-05-05T21:25:58Z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