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711" r:id="rId4"/>
    <p:sldMasterId id="2147483741" r:id="rId5"/>
  </p:sldMasterIdLst>
  <p:notesMasterIdLst>
    <p:notesMasterId r:id="rId22"/>
  </p:notesMasterIdLst>
  <p:sldIdLst>
    <p:sldId id="2076137261" r:id="rId6"/>
    <p:sldId id="262" r:id="rId7"/>
    <p:sldId id="373" r:id="rId8"/>
    <p:sldId id="2076137265" r:id="rId9"/>
    <p:sldId id="2076137262" r:id="rId10"/>
    <p:sldId id="2076137271" r:id="rId11"/>
    <p:sldId id="2076137289" r:id="rId12"/>
    <p:sldId id="2076137287" r:id="rId13"/>
    <p:sldId id="2076137286" r:id="rId14"/>
    <p:sldId id="2076137263" r:id="rId15"/>
    <p:sldId id="2076137283" r:id="rId16"/>
    <p:sldId id="2076137282" r:id="rId17"/>
    <p:sldId id="2076137281" r:id="rId18"/>
    <p:sldId id="2076137264" r:id="rId19"/>
    <p:sldId id="2076137319"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4F4F5"/>
    <a:srgbClr val="827AF0"/>
    <a:srgbClr val="1F2F3F"/>
    <a:srgbClr val="101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9" autoAdjust="0"/>
    <p:restoredTop sz="78372" autoAdjust="0"/>
  </p:normalViewPr>
  <p:slideViewPr>
    <p:cSldViewPr snapToGrid="0">
      <p:cViewPr varScale="1">
        <p:scale>
          <a:sx n="114" d="100"/>
          <a:sy n="114" d="100"/>
        </p:scale>
        <p:origin x="516" y="84"/>
      </p:cViewPr>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B6397-4D43-4FAA-952B-84F31843D73E}"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B5A0D-3912-4E5E-9BD5-E11A47DF4BE6}" type="slidenum">
              <a:rPr lang="en-US" smtClean="0"/>
              <a:t>‹#›</a:t>
            </a:fld>
            <a:endParaRPr lang="en-US"/>
          </a:p>
        </p:txBody>
      </p:sp>
    </p:spTree>
    <p:extLst>
      <p:ext uri="{BB962C8B-B14F-4D97-AF65-F5344CB8AC3E}">
        <p14:creationId xmlns:p14="http://schemas.microsoft.com/office/powerpoint/2010/main" val="396570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ar-businessinvoicing@amazon.co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mailto:ar-businessworkbench@email.amazon.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corporate-punchout@amazon.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ar-businessworkbench@email.amazon.com"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mailto:corporate-punchout@amazon.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Amanda and I am with Amazon Business. </a:t>
            </a:r>
          </a:p>
          <a:p>
            <a:endParaRPr lang="en-US" dirty="0"/>
          </a:p>
          <a:p>
            <a:r>
              <a:rPr lang="en-US" dirty="0"/>
              <a:t>You have been identified as part of the Account Payable team through your organization and today we will be reviewing the Accounts Payable process. </a:t>
            </a:r>
          </a:p>
          <a:p>
            <a:endParaRPr lang="en-US" dirty="0"/>
          </a:p>
          <a:p>
            <a:endParaRPr lang="en-US" dirty="0"/>
          </a:p>
        </p:txBody>
      </p:sp>
      <p:sp>
        <p:nvSpPr>
          <p:cNvPr id="4" name="Slide Number Placeholder 3"/>
          <p:cNvSpPr>
            <a:spLocks noGrp="1"/>
          </p:cNvSpPr>
          <p:nvPr>
            <p:ph type="sldNum" sz="quarter" idx="5"/>
          </p:nvPr>
        </p:nvSpPr>
        <p:spPr/>
        <p:txBody>
          <a:bodyPr/>
          <a:lstStyle/>
          <a:p>
            <a:fld id="{496B5A0D-3912-4E5E-9BD5-E11A47DF4BE6}" type="slidenum">
              <a:rPr lang="en-US" smtClean="0"/>
              <a:t>1</a:t>
            </a:fld>
            <a:endParaRPr lang="en-US"/>
          </a:p>
        </p:txBody>
      </p:sp>
    </p:spTree>
    <p:extLst>
      <p:ext uri="{BB962C8B-B14F-4D97-AF65-F5344CB8AC3E}">
        <p14:creationId xmlns:p14="http://schemas.microsoft.com/office/powerpoint/2010/main" val="51287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Memos and Past Due balances</a:t>
            </a:r>
          </a:p>
        </p:txBody>
      </p:sp>
      <p:sp>
        <p:nvSpPr>
          <p:cNvPr id="4" name="Slide Number Placeholder 3"/>
          <p:cNvSpPr>
            <a:spLocks noGrp="1"/>
          </p:cNvSpPr>
          <p:nvPr>
            <p:ph type="sldNum" sz="quarter" idx="5"/>
          </p:nvPr>
        </p:nvSpPr>
        <p:spPr/>
        <p:txBody>
          <a:bodyPr/>
          <a:lstStyle/>
          <a:p>
            <a:fld id="{496B5A0D-3912-4E5E-9BD5-E11A47DF4BE6}" type="slidenum">
              <a:rPr lang="en-US" smtClean="0"/>
              <a:t>10</a:t>
            </a:fld>
            <a:endParaRPr lang="en-US"/>
          </a:p>
        </p:txBody>
      </p:sp>
    </p:spTree>
    <p:extLst>
      <p:ext uri="{BB962C8B-B14F-4D97-AF65-F5344CB8AC3E}">
        <p14:creationId xmlns:p14="http://schemas.microsoft.com/office/powerpoint/2010/main" val="331474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Unapplied Credits are easily viewable within the “Your Invoices for Pay by Invoice”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Under </a:t>
            </a:r>
            <a:r>
              <a:rPr lang="en-US" sz="1200"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Status, </a:t>
            </a:r>
            <a:r>
              <a:rPr lang="en-US" sz="1200" b="0"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select the drop down menu and choose to populate only unapplied credit memos</a:t>
            </a:r>
            <a:endParaRPr lang="en-US" sz="1200" dirty="0">
              <a:solidFill>
                <a:srgbClr val="827AF0"/>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p>
          <a:p>
            <a:r>
              <a:rPr lang="en-US" sz="1200" dirty="0">
                <a:solidFill>
                  <a:srgbClr val="827AF0"/>
                </a:solidFill>
                <a:latin typeface="Amazon Ember" panose="020B0603020204020204"/>
              </a:rPr>
              <a:t>Credit Memo Use Best Practices:</a:t>
            </a:r>
            <a:endParaRPr lang="en-US" dirty="0"/>
          </a:p>
          <a:p>
            <a:pPr marL="171450" lvl="0" indent="-171450" eaLnBrk="0" fontAlgn="base" hangingPunct="0">
              <a:lnSpc>
                <a:spcPct val="100000"/>
              </a:lnSpc>
              <a:spcBef>
                <a:spcPct val="0"/>
              </a:spcBef>
              <a:spcAft>
                <a:spcPct val="0"/>
              </a:spcAft>
            </a:pPr>
            <a:r>
              <a:rPr lang="en-US" altLang="en-US" dirty="0">
                <a:latin typeface="Amazon Ember" panose="020B0603020204020204" pitchFamily="34" charset="0"/>
                <a:ea typeface="Amazon Ember" panose="020B0603020204020204" pitchFamily="34" charset="0"/>
                <a:cs typeface="Amazon Ember" panose="020B0603020204020204" pitchFamily="34" charset="0"/>
              </a:rPr>
              <a:t>If a Credit Memo is received </a:t>
            </a:r>
            <a:r>
              <a:rPr lang="en-US" altLang="en-US" b="1" dirty="0">
                <a:latin typeface="Amazon Ember" panose="020B0603020204020204" pitchFamily="34" charset="0"/>
                <a:ea typeface="Amazon Ember" panose="020B0603020204020204" pitchFamily="34" charset="0"/>
                <a:cs typeface="Amazon Ember" panose="020B0603020204020204" pitchFamily="34" charset="0"/>
              </a:rPr>
              <a:t>before </a:t>
            </a:r>
            <a:r>
              <a:rPr lang="en-US" altLang="en-US" dirty="0">
                <a:latin typeface="Amazon Ember" panose="020B0603020204020204" pitchFamily="34" charset="0"/>
                <a:ea typeface="Amazon Ember" panose="020B0603020204020204" pitchFamily="34" charset="0"/>
                <a:cs typeface="Amazon Ember" panose="020B0603020204020204" pitchFamily="34" charset="0"/>
              </a:rPr>
              <a:t>the invoice is paid, you can apply the credit memo to the unpaid invoice. To apply a credit memo to the unpaid invoice, you need to include this on your remittance details.</a:t>
            </a:r>
          </a:p>
          <a:p>
            <a:pPr lvl="0" eaLnBrk="0" fontAlgn="base" hangingPunct="0">
              <a:lnSpc>
                <a:spcPct val="100000"/>
              </a:lnSpc>
              <a:spcBef>
                <a:spcPct val="0"/>
              </a:spcBef>
              <a:spcAft>
                <a:spcPct val="0"/>
              </a:spcAft>
            </a:pPr>
            <a:endParaRPr lang="en-US" altLang="en-US" dirty="0">
              <a:latin typeface="Amazon Ember" panose="020B0603020204020204" pitchFamily="34" charset="0"/>
              <a:ea typeface="Amazon Ember" panose="020B0603020204020204" pitchFamily="34" charset="0"/>
              <a:cs typeface="Amazon Ember" panose="020B0603020204020204" pitchFamily="34" charset="0"/>
            </a:endParaRPr>
          </a:p>
          <a:p>
            <a:pPr marL="171450" lvl="0" indent="-171450" eaLnBrk="0" fontAlgn="base" hangingPunct="0">
              <a:spcBef>
                <a:spcPct val="0"/>
              </a:spcBef>
              <a:spcAft>
                <a:spcPct val="0"/>
              </a:spcAft>
            </a:pPr>
            <a:r>
              <a:rPr lang="en-US" altLang="en-US" dirty="0">
                <a:latin typeface="Amazon Ember" panose="020B0603020204020204" pitchFamily="34" charset="0"/>
                <a:ea typeface="Amazon Ember" panose="020B0603020204020204" pitchFamily="34" charset="0"/>
                <a:cs typeface="Amazon Ember" panose="020B0603020204020204" pitchFamily="34" charset="0"/>
              </a:rPr>
              <a:t>If a Credit Memo is received </a:t>
            </a:r>
            <a:r>
              <a:rPr lang="en-US" altLang="en-US" b="1" dirty="0">
                <a:latin typeface="Amazon Ember" panose="020B0603020204020204" pitchFamily="34" charset="0"/>
                <a:ea typeface="Amazon Ember" panose="020B0603020204020204" pitchFamily="34" charset="0"/>
                <a:cs typeface="Amazon Ember" panose="020B0603020204020204" pitchFamily="34" charset="0"/>
              </a:rPr>
              <a:t>after </a:t>
            </a:r>
            <a:r>
              <a:rPr lang="en-US" altLang="en-US" dirty="0">
                <a:latin typeface="Amazon Ember" panose="020B0603020204020204" pitchFamily="34" charset="0"/>
                <a:ea typeface="Amazon Ember" panose="020B0603020204020204" pitchFamily="34" charset="0"/>
                <a:cs typeface="Amazon Ember" panose="020B0603020204020204" pitchFamily="34" charset="0"/>
              </a:rPr>
              <a:t>the invoice is paid, you must designate how you want to apply the unapplied credit memos in your remittance details or send in an email to </a:t>
            </a:r>
            <a:r>
              <a:rPr lang="en-US" dirty="0">
                <a:latin typeface="Amazon Ember" panose="020B0603020204020204" pitchFamily="34" charset="0"/>
                <a:ea typeface="Amazon Ember" panose="020B0603020204020204" pitchFamily="34" charset="0"/>
                <a:cs typeface="Amazon Ember" panose="020B0603020204020204" pitchFamily="34" charset="0"/>
                <a:hlinkClick r:id="rId3">
                  <a:extLst>
                    <a:ext uri="{A12FA001-AC4F-418D-AE19-62706E023703}">
                      <ahyp:hlinkClr xmlns:ahyp="http://schemas.microsoft.com/office/drawing/2018/hyperlinkcolor" val="tx"/>
                    </a:ext>
                  </a:extLst>
                </a:hlinkClick>
              </a:rPr>
              <a:t>ar-businessinvoicing@amazon.com</a:t>
            </a:r>
            <a:r>
              <a:rPr lang="en-US" dirty="0">
                <a:latin typeface="Amazon Ember" panose="020B0603020204020204" pitchFamily="34" charset="0"/>
                <a:ea typeface="Amazon Ember" panose="020B0603020204020204" pitchFamily="34" charset="0"/>
                <a:cs typeface="Amazon Ember" panose="020B0603020204020204" pitchFamily="34" charset="0"/>
              </a:rPr>
              <a:t>. </a:t>
            </a:r>
            <a:endParaRPr lang="en-US" altLang="en-US" dirty="0">
              <a:latin typeface="Amazon Ember" panose="020B0603020204020204" pitchFamily="34" charset="0"/>
              <a:ea typeface="Amazon Ember" panose="020B0603020204020204" pitchFamily="34" charset="0"/>
              <a:cs typeface="Amazon Ember" panose="020B0603020204020204" pitchFamily="34" charset="0"/>
            </a:endParaRPr>
          </a:p>
          <a:p>
            <a:pPr lvl="0" eaLnBrk="0" fontAlgn="base" hangingPunct="0">
              <a:lnSpc>
                <a:spcPct val="100000"/>
              </a:lnSpc>
              <a:spcBef>
                <a:spcPct val="0"/>
              </a:spcBef>
              <a:spcAft>
                <a:spcPct val="0"/>
              </a:spcAft>
            </a:pPr>
            <a:endParaRPr lang="en-US" altLang="en-US" dirty="0">
              <a:latin typeface="Amazon Ember" panose="020B0603020204020204" pitchFamily="34" charset="0"/>
              <a:ea typeface="Amazon Ember" panose="020B0603020204020204" pitchFamily="34" charset="0"/>
              <a:cs typeface="Amazon Ember" panose="020B0603020204020204" pitchFamily="34" charset="0"/>
            </a:endParaRPr>
          </a:p>
          <a:p>
            <a:pPr marL="171450" lvl="0" indent="-171450" eaLnBrk="0" fontAlgn="base" hangingPunct="0">
              <a:spcBef>
                <a:spcPct val="0"/>
              </a:spcBef>
              <a:spcAft>
                <a:spcPct val="0"/>
              </a:spcAft>
            </a:pPr>
            <a:r>
              <a:rPr lang="en-US" altLang="en-US" dirty="0">
                <a:latin typeface="Amazon Ember" panose="020B0603020204020204" pitchFamily="34" charset="0"/>
                <a:ea typeface="Amazon Ember" panose="020B0603020204020204" pitchFamily="34" charset="0"/>
                <a:cs typeface="Amazon Ember" panose="020B0603020204020204" pitchFamily="34" charset="0"/>
              </a:rPr>
              <a:t>If you have questions on how Credit Memos were applied, please email </a:t>
            </a:r>
            <a:r>
              <a:rPr lang="en-US" altLang="en-US" dirty="0">
                <a:latin typeface="Amazon Ember" panose="020B0603020204020204" pitchFamily="34" charset="0"/>
                <a:ea typeface="Amazon Ember" panose="020B0603020204020204" pitchFamily="34" charset="0"/>
                <a:cs typeface="Amazon Ember" panose="020B0603020204020204" pitchFamily="34" charset="0"/>
                <a:hlinkClick r:id="rId4">
                  <a:extLst>
                    <a:ext uri="{A12FA001-AC4F-418D-AE19-62706E023703}">
                      <ahyp:hlinkClr xmlns:ahyp="http://schemas.microsoft.com/office/drawing/2018/hyperlinkcolor" val="tx"/>
                    </a:ext>
                  </a:extLst>
                </a:hlinkClick>
              </a:rPr>
              <a:t>ar-businessworkbench@amazon.com</a:t>
            </a:r>
            <a:r>
              <a:rPr lang="en-US" altLang="en-US" dirty="0">
                <a:latin typeface="Amazon Ember" panose="020B0603020204020204" pitchFamily="34" charset="0"/>
                <a:ea typeface="Amazon Ember" panose="020B0603020204020204" pitchFamily="34" charset="0"/>
                <a:cs typeface="Amazon Ember" panose="020B0603020204020204" pitchFamily="34" charset="0"/>
              </a:rPr>
              <a:t>. Use your Credit Memos in a timely manner. Amazon Business reserves the right to apply credits to invoices that are 30 days or more past due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6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lumMod val="75000"/>
                  </a:schemeClr>
                </a:solidFill>
                <a:latin typeface="Amazon Ember" panose="020B0603020204020204" pitchFamily="34" charset="0"/>
                <a:ea typeface="Amazon Ember" panose="020B0603020204020204" pitchFamily="34" charset="0"/>
                <a:cs typeface="Amazon Ember" panose="020B0603020204020204" pitchFamily="34" charset="0"/>
              </a:rPr>
              <a:t>Review Unapplied Payments &amp; Refunds:</a:t>
            </a:r>
          </a:p>
          <a:p>
            <a:endParaRPr lang="en-US" dirty="0">
              <a:solidFill>
                <a:schemeClr val="accent1">
                  <a:lumMod val="75000"/>
                </a:schemeClr>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Refunds/Disbursements: </a:t>
            </a:r>
            <a:r>
              <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You can request a refund back to your bank. </a:t>
            </a:r>
            <a:r>
              <a:rPr lang="en-US" dirty="0">
                <a:solidFill>
                  <a:schemeClr val="bg1"/>
                </a:solidFill>
              </a:rPr>
              <a:t>If the total value of your unapplied payments and credits exceed your past due balances, you can request a refund up to that total amount through the </a:t>
            </a:r>
            <a:r>
              <a:rPr lang="en-US" b="1" dirty="0">
                <a:solidFill>
                  <a:schemeClr val="bg1"/>
                </a:solidFill>
              </a:rPr>
              <a:t>Your Invoices </a:t>
            </a:r>
            <a:r>
              <a:rPr lang="en-US" dirty="0">
                <a:solidFill>
                  <a:schemeClr val="bg1"/>
                </a:solidFill>
              </a:rPr>
              <a:t>page. Please note refunds can only be processed in full, it is not possible to receive a partial refund</a:t>
            </a:r>
          </a:p>
          <a:p>
            <a:endParaRPr lang="en-US" b="1" dirty="0">
              <a:solidFill>
                <a:schemeClr val="accent1">
                  <a:lumMod val="75000"/>
                </a:schemeClr>
              </a:solidFill>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endParaRPr>
          </a:p>
          <a:p>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For Unapplied Payments: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Amazon will send reminder emails about unapplied payments to the Accounts Payable contacts or top level Administrators. Please designate the open invoices that you wish to apply the funds to in an email to </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ar-businessinvoicing@amazon.com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endParaRPr lang="en-US" dirty="0">
              <a:solidFill>
                <a:schemeClr val="bg1"/>
              </a:solidFill>
              <a:latin typeface="Amazon Ember" panose="02000000000000000000"/>
            </a:endParaRPr>
          </a:p>
          <a:p>
            <a:pPr defTabSz="966506">
              <a:defRPr/>
            </a:pPr>
            <a:endParaRPr lang="en-US" baseline="0" dirty="0"/>
          </a:p>
          <a:p>
            <a:pPr marL="181220" indent="-181220">
              <a:buFontTx/>
              <a:buChar char="-"/>
            </a:pPr>
            <a:r>
              <a:rPr lang="en-US" baseline="0" dirty="0"/>
              <a:t>To avoid unapplied funds, ensure remittance details are being submitted in full at time payment is being submitted.  If paying by ACH or Wire, submit to </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ar-businessinvoicing@amazon.com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if paying by check, include the full detail with the check and/or to </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ar-businessinvoicing@amazon.com </a:t>
            </a: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1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06">
              <a:defRPr/>
            </a:pPr>
            <a:r>
              <a:rPr lang="en-US" dirty="0"/>
              <a:t>Managing past due invoices: </a:t>
            </a:r>
          </a:p>
          <a:p>
            <a:pPr marL="0" marR="0" lvl="0" indent="0" algn="l" defTabSz="966506" rtl="0" eaLnBrk="1" fontAlgn="auto" latinLnBrk="0" hangingPunct="1">
              <a:lnSpc>
                <a:spcPct val="100000"/>
              </a:lnSpc>
              <a:spcBef>
                <a:spcPts val="0"/>
              </a:spcBef>
              <a:spcAft>
                <a:spcPts val="0"/>
              </a:spcAft>
              <a:buClrTx/>
              <a:buSzTx/>
              <a:buFontTx/>
              <a:buNone/>
              <a:tabLst/>
              <a:defRPr/>
            </a:pPr>
            <a:r>
              <a:rPr lang="en-US" sz="1200" dirty="0">
                <a:solidFill>
                  <a:srgbClr val="827AF0"/>
                </a:solidFill>
                <a:latin typeface="Amazon Ember" panose="02000000000000000000"/>
              </a:rPr>
              <a:t>If your account has Past Due Invoices, Accounts Payable Contacts and/or Account Admins will receive an email from Amazon’s Global Accounts Receivable team. </a:t>
            </a:r>
          </a:p>
          <a:p>
            <a:pPr marL="181220" indent="-181220">
              <a:buFontTx/>
              <a:buChar char="-"/>
            </a:pPr>
            <a:r>
              <a:rPr lang="en-US" baseline="0" dirty="0"/>
              <a:t>If a Dunning Email is received, the process is meant to help determine the status of each invoice </a:t>
            </a:r>
          </a:p>
          <a:p>
            <a:pPr marL="181220" indent="-181220">
              <a:buFontTx/>
              <a:buChar char="-"/>
            </a:pPr>
            <a:r>
              <a:rPr lang="en-US" baseline="0" dirty="0"/>
              <a:t>If you see status </a:t>
            </a:r>
          </a:p>
          <a:p>
            <a:pPr marL="638420" lvl="1" indent="-181220">
              <a:buFontTx/>
              <a:buChar char="-"/>
            </a:pPr>
            <a:r>
              <a:rPr lang="en-US" baseline="0" dirty="0"/>
              <a:t>Rejected: this May happen if the end user reports missing or damaged items. In this instance, please contact Customer Support to have credit memo processed. </a:t>
            </a:r>
          </a:p>
          <a:p>
            <a:pPr marL="664473" lvl="1" indent="-181220">
              <a:buFontTx/>
              <a:buChar char="-"/>
            </a:pPr>
            <a:r>
              <a:rPr lang="en-US" baseline="0" dirty="0"/>
              <a:t>Short Paid: An example of this is a Tax Exempt customer who is charged Tax or numbers were transposed on a check payment.</a:t>
            </a:r>
            <a:endParaRPr lang="en-US" sz="1200" dirty="0">
              <a:solidFill>
                <a:srgbClr val="827AF0"/>
              </a:solidFill>
              <a:latin typeface="Amazon Ember" panose="02000000000000000000"/>
            </a:endParaRPr>
          </a:p>
          <a:p>
            <a:pPr marL="0" marR="0" lvl="0" indent="0" algn="l" defTabSz="966506" rtl="0" eaLnBrk="1" fontAlgn="auto" latinLnBrk="0" hangingPunct="1">
              <a:lnSpc>
                <a:spcPct val="100000"/>
              </a:lnSpc>
              <a:spcBef>
                <a:spcPts val="0"/>
              </a:spcBef>
              <a:spcAft>
                <a:spcPts val="0"/>
              </a:spcAft>
              <a:buClrTx/>
              <a:buSzTx/>
              <a:buFontTx/>
              <a:buNone/>
              <a:tabLst/>
              <a:defRPr/>
            </a:pPr>
            <a:r>
              <a:rPr lang="en-US" sz="1200" dirty="0">
                <a:solidFill>
                  <a:srgbClr val="827AF0"/>
                </a:solidFill>
                <a:latin typeface="Amazon Ember" panose="02000000000000000000"/>
              </a:rPr>
              <a:t>Below is our recommended process to resolving past due invoices:</a:t>
            </a:r>
            <a:endParaRPr lang="en-US" baseline="0" dirty="0"/>
          </a:p>
          <a:p>
            <a:pPr marL="285750" indent="-285750"/>
            <a:r>
              <a:rPr lang="en-US" sz="2000" b="1" dirty="0">
                <a:latin typeface="Amazon Ember" panose="02000000000000000000"/>
              </a:rPr>
              <a:t>Confirm you have received and processed all the unpaid invoices.</a:t>
            </a:r>
          </a:p>
          <a:p>
            <a:pPr marL="514350" lvl="2" indent="-285750">
              <a:lnSpc>
                <a:spcPct val="100000"/>
              </a:lnSpc>
            </a:pPr>
            <a:r>
              <a:rPr lang="en-US" sz="1600" dirty="0">
                <a:latin typeface="Amazon Ember" panose="02000000000000000000"/>
              </a:rPr>
              <a:t>If you receive invoices via PDF, download missing PDFs in Business Analytics </a:t>
            </a:r>
            <a:endParaRPr lang="en-US" sz="1600" strike="sngStrike" dirty="0">
              <a:latin typeface="Amazon Ember" panose="02000000000000000000"/>
            </a:endParaRPr>
          </a:p>
          <a:p>
            <a:pPr marL="514350" lvl="2" indent="-285750">
              <a:lnSpc>
                <a:spcPct val="100000"/>
              </a:lnSpc>
            </a:pPr>
            <a:r>
              <a:rPr lang="en-US" sz="1600" dirty="0">
                <a:solidFill>
                  <a:schemeClr val="tx2"/>
                </a:solidFill>
                <a:latin typeface="Amazon Ember" panose="02000000000000000000"/>
              </a:rPr>
              <a:t>If you use Integrated Invoicing or cXML invoicing, email </a:t>
            </a:r>
            <a:r>
              <a:rPr lang="en-US" sz="1600" dirty="0">
                <a:solidFill>
                  <a:schemeClr val="tx2"/>
                </a:solidFill>
                <a:latin typeface="Amazon Ember" panose="02000000000000000000"/>
                <a:hlinkClick r:id="rId3">
                  <a:extLst>
                    <a:ext uri="{A12FA001-AC4F-418D-AE19-62706E023703}">
                      <ahyp:hlinkClr xmlns:ahyp="http://schemas.microsoft.com/office/drawing/2018/hyperlinkcolor" val="tx"/>
                    </a:ext>
                  </a:extLst>
                </a:hlinkClick>
              </a:rPr>
              <a:t>corporate-punchout@amazon.com</a:t>
            </a:r>
            <a:r>
              <a:rPr lang="en-US" sz="1600" dirty="0">
                <a:solidFill>
                  <a:schemeClr val="tx2"/>
                </a:solidFill>
                <a:latin typeface="Amazon Ember" panose="02000000000000000000"/>
              </a:rPr>
              <a:t> and inform them of the missing invoices. You may also download the PDF’s in Business Analytics</a:t>
            </a:r>
          </a:p>
          <a:p>
            <a:pPr marL="296863" lvl="1" indent="-285750">
              <a:lnSpc>
                <a:spcPct val="100000"/>
              </a:lnSpc>
            </a:pPr>
            <a:r>
              <a:rPr lang="en-US" sz="1600" b="1" dirty="0">
                <a:latin typeface="Amazon Ember" panose="02000000000000000000"/>
              </a:rPr>
              <a:t>Reply to the Past Due/Dunning Email with a summary of your findings</a:t>
            </a:r>
          </a:p>
          <a:p>
            <a:pPr marL="514350" lvl="2" indent="-285750">
              <a:lnSpc>
                <a:spcPct val="100000"/>
              </a:lnSpc>
            </a:pPr>
            <a:r>
              <a:rPr lang="en-US" sz="1600" dirty="0">
                <a:latin typeface="Amazon Ember" panose="02000000000000000000"/>
              </a:rPr>
              <a:t>The purpose of this process is to ensure you have all invoices and identify the reason for which they are past due</a:t>
            </a:r>
          </a:p>
          <a:p>
            <a:pPr marL="296863" lvl="1" indent="-285750">
              <a:lnSpc>
                <a:spcPct val="100000"/>
              </a:lnSpc>
            </a:pPr>
            <a:r>
              <a:rPr lang="en-US" sz="1600" b="1" dirty="0">
                <a:latin typeface="Amazon Ember" panose="020B0603020204020204" pitchFamily="34" charset="0"/>
                <a:ea typeface="Amazon Ember" panose="020B0603020204020204" pitchFamily="34" charset="0"/>
                <a:cs typeface="Amazon Ember" panose="020B0603020204020204" pitchFamily="34" charset="0"/>
              </a:rPr>
              <a:t>And lastly Make a payment or contact Customer Service regarding any disputes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925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Customer Support</a:t>
            </a:r>
          </a:p>
        </p:txBody>
      </p:sp>
      <p:sp>
        <p:nvSpPr>
          <p:cNvPr id="4" name="Slide Number Placeholder 3"/>
          <p:cNvSpPr>
            <a:spLocks noGrp="1"/>
          </p:cNvSpPr>
          <p:nvPr>
            <p:ph type="sldNum" sz="quarter" idx="5"/>
          </p:nvPr>
        </p:nvSpPr>
        <p:spPr/>
        <p:txBody>
          <a:bodyPr/>
          <a:lstStyle/>
          <a:p>
            <a:fld id="{496B5A0D-3912-4E5E-9BD5-E11A47DF4BE6}" type="slidenum">
              <a:rPr lang="en-US" smtClean="0"/>
              <a:t>14</a:t>
            </a:fld>
            <a:endParaRPr lang="en-US"/>
          </a:p>
        </p:txBody>
      </p:sp>
    </p:spTree>
    <p:extLst>
      <p:ext uri="{BB962C8B-B14F-4D97-AF65-F5344CB8AC3E}">
        <p14:creationId xmlns:p14="http://schemas.microsoft.com/office/powerpoint/2010/main" val="1176766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4"/>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Common Support Questions:</a:t>
            </a:r>
          </a:p>
          <a:p>
            <a:pPr defTabSz="914354"/>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Contact Business Customer Support</a:t>
            </a:r>
            <a:r>
              <a:rPr lang="en-US"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For questions related to disputed invoices – such as not received or damaged items, or making a return please contact Customer Service via the ‘Help’ link at the bottom of the Amazon Business website and click ‘Contact us’ to begin a chat or initiate a phone call.</a:t>
            </a:r>
            <a:endParaRPr lang="en-US"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a:p>
            <a:pPr defTabSz="914354"/>
            <a:endParaRPr lang="en-US" b="1" u="sng"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a:p>
            <a:pPr defTabSz="914354"/>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Amazon Global Accounts Receivable:</a:t>
            </a:r>
            <a:r>
              <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For questions related to unapplied funds or past due invoices please contact Accounts Receivable via </a:t>
            </a:r>
            <a:r>
              <a:rPr lang="en-US" dirty="0">
                <a:latin typeface="Amazon Ember" panose="020B0603020204020204" pitchFamily="34" charset="0"/>
                <a:ea typeface="Amazon Ember" panose="020B0603020204020204" pitchFamily="34" charset="0"/>
                <a:cs typeface="Amazon Ember" panose="020B0603020204020204" pitchFamily="34" charset="0"/>
                <a:hlinkClick r:id="rId3">
                  <a:extLst>
                    <a:ext uri="{A12FA001-AC4F-418D-AE19-62706E023703}">
                      <ahyp:hlinkClr xmlns:ahyp="http://schemas.microsoft.com/office/drawing/2018/hyperlinkcolor" val="tx"/>
                    </a:ext>
                  </a:extLst>
                </a:hlinkClick>
              </a:rPr>
              <a:t>ar-businessworkbench@amazon.com</a:t>
            </a:r>
            <a:r>
              <a:rPr lang="en-US" dirty="0">
                <a:latin typeface="Amazon Ember" panose="020B0603020204020204" pitchFamily="34" charset="0"/>
                <a:ea typeface="Amazon Ember" panose="020B0603020204020204" pitchFamily="34" charset="0"/>
                <a:cs typeface="Amazon Ember" panose="020B0603020204020204" pitchFamily="34" charset="0"/>
              </a:rPr>
              <a:t>. </a:t>
            </a:r>
          </a:p>
          <a:p>
            <a:pPr defTabSz="914354"/>
            <a:endParaRPr lang="en-US" b="1" u="sng"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a:p>
            <a:pPr defTabSz="914354"/>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Punchout Customer Support:</a:t>
            </a:r>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Contact</a:t>
            </a:r>
            <a:r>
              <a:rPr lang="en-US" u="sng" dirty="0">
                <a:latin typeface="Amazon Ember" panose="020B0603020204020204" pitchFamily="34" charset="0"/>
                <a:ea typeface="Amazon Ember" panose="020B0603020204020204" pitchFamily="34" charset="0"/>
                <a:cs typeface="Amazon Ember" panose="020B0603020204020204" pitchFamily="34" charset="0"/>
                <a:hlinkClick r:id="rId4">
                  <a:extLst>
                    <a:ext uri="{A12FA001-AC4F-418D-AE19-62706E023703}">
                      <ahyp:hlinkClr xmlns:ahyp="http://schemas.microsoft.com/office/drawing/2018/hyperlinkcolor" val="tx"/>
                    </a:ext>
                  </a:extLst>
                </a:hlinkClick>
              </a:rPr>
              <a:t> </a:t>
            </a:r>
            <a:r>
              <a:rPr lang="en-US" dirty="0">
                <a:latin typeface="Amazon Ember" panose="020B0603020204020204" pitchFamily="34" charset="0"/>
                <a:ea typeface="Amazon Ember" panose="020B0603020204020204" pitchFamily="34" charset="0"/>
                <a:cs typeface="Amazon Ember" panose="020B0603020204020204" pitchFamily="34" charset="0"/>
                <a:hlinkClick r:id="rId4">
                  <a:extLst>
                    <a:ext uri="{A12FA001-AC4F-418D-AE19-62706E023703}">
                      <ahyp:hlinkClr xmlns:ahyp="http://schemas.microsoft.com/office/drawing/2018/hyperlinkcolor" val="tx"/>
                    </a:ext>
                  </a:extLst>
                </a:hlinkClick>
              </a:rPr>
              <a:t>corporate-punchout@amazon.com</a:t>
            </a:r>
            <a:r>
              <a:rPr lang="en-US" dirty="0">
                <a:latin typeface="Amazon Ember" panose="020B0603020204020204" pitchFamily="34" charset="0"/>
                <a:ea typeface="Amazon Ember" panose="020B0603020204020204" pitchFamily="34" charset="0"/>
                <a:cs typeface="Amazon Ember" panose="020B0603020204020204" pitchFamily="34" charset="0"/>
              </a:rPr>
              <a:t> regarding questions around Halted Orders or your CXML Invoicing feed stops working </a:t>
            </a:r>
            <a:endParaRPr lang="en-US" b="1" dirty="0">
              <a:latin typeface="Amazon Ember" panose="020B0603020204020204" pitchFamily="34" charset="0"/>
              <a:ea typeface="Amazon Ember" panose="020B0603020204020204" pitchFamily="34" charset="0"/>
              <a:cs typeface="Amazon Ember" panose="020B0603020204020204" pitchFamily="34" charset="0"/>
            </a:endParaRPr>
          </a:p>
          <a:p>
            <a:pPr marL="0" marR="0" lvl="0" indent="0" algn="l" defTabSz="914354" rtl="0" eaLnBrk="1" fontAlgn="auto" latinLnBrk="0" hangingPunct="1">
              <a:lnSpc>
                <a:spcPct val="100000"/>
              </a:lnSpc>
              <a:spcBef>
                <a:spcPts val="1200"/>
              </a:spcBef>
              <a:spcAft>
                <a:spcPts val="0"/>
              </a:spcAft>
              <a:buClrTx/>
              <a:buSzTx/>
              <a:buFontTx/>
              <a:buNone/>
              <a:tabLst/>
              <a:defRPr/>
            </a:pPr>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Your Account Executive:</a:t>
            </a:r>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This person is your point of contact for anything related to the Amazon Business Account. After you have reached out to Customer Support, if you have not received a resolution in a timely manner, Your Account Executive can escalate invoicing issues. </a:t>
            </a:r>
            <a:r>
              <a:rPr lang="en-US" dirty="0"/>
              <a:t>If you are not sure who your Account Executive is, please ask in the chat and we will respond with their information.</a:t>
            </a:r>
          </a:p>
          <a:p>
            <a:pPr defTabSz="914354">
              <a:spcBef>
                <a:spcPts val="1200"/>
              </a:spcBef>
            </a:pPr>
            <a:endParaRPr lang="en-US" dirty="0">
              <a:latin typeface="Amazon Ember" panose="020B0603020204020204" pitchFamily="34" charset="0"/>
              <a:ea typeface="Amazon Ember" panose="020B0603020204020204" pitchFamily="34" charset="0"/>
              <a:cs typeface="Amazon Ember" panose="020B0603020204020204" pitchFamily="34" charset="0"/>
            </a:endParaRPr>
          </a:p>
          <a:p>
            <a:pPr defTabSz="914354">
              <a:spcBef>
                <a:spcPts val="1200"/>
              </a:spcBef>
            </a:pPr>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Configuration Assistance:</a:t>
            </a:r>
            <a:r>
              <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Amazon Business can provide configuration assistance and change management support. Contact your Account Executive if you would like to get more information on configuration assistance.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84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please ask all questions in the chat and it will be answered by email. Thank you for taking the time to review the Accounts Payable and Invoicing Walkthrough training.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E796A4-512F-844A-A1DF-314FC21B1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be reviewing multiple features available to you throughout the presentation.  If you would like more information on any feature discussed today, please reach out to your Amazon Business Account Executive. If you are not sure who your Account Executive is, please ask in the chat and we will respond with their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07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 by Invoice Setup</a:t>
            </a:r>
          </a:p>
        </p:txBody>
      </p:sp>
      <p:sp>
        <p:nvSpPr>
          <p:cNvPr id="4" name="Slide Number Placeholder 3"/>
          <p:cNvSpPr>
            <a:spLocks noGrp="1"/>
          </p:cNvSpPr>
          <p:nvPr>
            <p:ph type="sldNum" sz="quarter" idx="5"/>
          </p:nvPr>
        </p:nvSpPr>
        <p:spPr/>
        <p:txBody>
          <a:bodyPr/>
          <a:lstStyle/>
          <a:p>
            <a:fld id="{496B5A0D-3912-4E5E-9BD5-E11A47DF4BE6}" type="slidenum">
              <a:rPr lang="en-US" smtClean="0"/>
              <a:t>3</a:t>
            </a:fld>
            <a:endParaRPr lang="en-US"/>
          </a:p>
        </p:txBody>
      </p:sp>
    </p:spTree>
    <p:extLst>
      <p:ext uri="{BB962C8B-B14F-4D97-AF65-F5344CB8AC3E}">
        <p14:creationId xmlns:p14="http://schemas.microsoft.com/office/powerpoint/2010/main" val="358378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Monitoring your credit limit:</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Your Available Credit is affected by </a:t>
            </a:r>
            <a:r>
              <a:rPr lang="en-US" sz="1600" b="1" u="sng"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both</a:t>
            </a:r>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 your Outstanding Balance AND Pending Charges</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To Request an Increase there are few options:</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	First, From “Your invoices for Pay By Invoice” dashboard shown on the image, select “Manage my credit line” enter the total amount you would like on the account and hit submit</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	Second, Contact Customer Service directly within your Amazon Business Account </a:t>
            </a:r>
            <a:r>
              <a:rPr lang="en-US" sz="1600" b="1"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OR</a:t>
            </a:r>
          </a:p>
          <a:p>
            <a:pPr marL="285750" indent="-285750"/>
            <a:r>
              <a:rPr lang="en-US" sz="1600" b="1"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	</a:t>
            </a:r>
            <a:r>
              <a:rPr lang="en-US" sz="1600" b="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Last, </a:t>
            </a:r>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Contact your Account Executive</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Be Proactive monitoring Usage on the account and request Increases in advance</a:t>
            </a:r>
          </a:p>
          <a:p>
            <a:pPr marL="285750" marR="0" lvl="0" indent="-285750" algn="l" defTabSz="914400" rtl="0" eaLnBrk="1" fontAlgn="auto" latinLnBrk="0" hangingPunct="1">
              <a:lnSpc>
                <a:spcPct val="100000"/>
              </a:lnSpc>
              <a:spcBef>
                <a:spcPts val="0"/>
              </a:spcBef>
              <a:spcAft>
                <a:spcPts val="0"/>
              </a:spcAft>
              <a:buClrTx/>
              <a:buSzTx/>
              <a:buFontTx/>
              <a:buNone/>
              <a:tabLst/>
              <a:defRPr/>
            </a:pPr>
            <a:r>
              <a:rPr lang="en-US" sz="1600" dirty="0"/>
              <a:t>Be aware of peak ordering times within your business, such as back to school, holidays, large events and</a:t>
            </a:r>
            <a:r>
              <a:rPr lang="en-US" sz="1600" dirty="0">
                <a:solidFill>
                  <a:schemeClr val="tx1"/>
                </a:solidFill>
                <a:latin typeface="+mn-lt"/>
                <a:ea typeface="+mn-ea"/>
                <a:cs typeface="+mn-cs"/>
              </a:rPr>
              <a:t> </a:t>
            </a:r>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Plan ahead – If you need to increase your credit limit, make sure you give enough time for Amazon to review and respond to your request.</a:t>
            </a:r>
          </a:p>
          <a:p>
            <a:pPr marL="742950" lvl="1"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3 BUSINESS days for requests below $100K </a:t>
            </a:r>
          </a:p>
          <a:p>
            <a:pPr marL="742950" lvl="1"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5 BUSINESS days for requests above $100K</a:t>
            </a:r>
            <a:endParaRPr lang="en-US" sz="1600" dirty="0">
              <a:solidFill>
                <a:schemeClr val="accent1"/>
              </a:solidFill>
              <a:latin typeface="Amazon Ember" panose="02000000000000000000" pitchFamily="2" charset="0"/>
              <a:ea typeface="Amazon Ember" panose="02000000000000000000" pitchFamily="2" charset="0"/>
            </a:endParaRPr>
          </a:p>
          <a:p>
            <a:pPr marL="181220" indent="-181220">
              <a:buFontTx/>
              <a:buChar char="-"/>
            </a:pPr>
            <a:endParaRPr lang="en-US" dirty="0"/>
          </a:p>
          <a:p>
            <a:pPr marL="181220" indent="-181220">
              <a:buFontTx/>
              <a:buChar char="-"/>
            </a:pPr>
            <a:r>
              <a:rPr lang="en-US" dirty="0"/>
              <a:t>If you need assistance reach out to your Account Executive – This is your dedicated Amazon Business representative who will assist with account management of your Amazon Business account.  Again, If you are not sure who your Account Executive is, please ask in the chat and we will respond with their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10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Account reconciliation</a:t>
            </a:r>
          </a:p>
        </p:txBody>
      </p:sp>
      <p:sp>
        <p:nvSpPr>
          <p:cNvPr id="4" name="Slide Number Placeholder 3"/>
          <p:cNvSpPr>
            <a:spLocks noGrp="1"/>
          </p:cNvSpPr>
          <p:nvPr>
            <p:ph type="sldNum" sz="quarter" idx="5"/>
          </p:nvPr>
        </p:nvSpPr>
        <p:spPr/>
        <p:txBody>
          <a:bodyPr/>
          <a:lstStyle/>
          <a:p>
            <a:fld id="{496B5A0D-3912-4E5E-9BD5-E11A47DF4BE6}" type="slidenum">
              <a:rPr lang="en-US" smtClean="0"/>
              <a:t>5</a:t>
            </a:fld>
            <a:endParaRPr lang="en-US"/>
          </a:p>
        </p:txBody>
      </p:sp>
    </p:spTree>
    <p:extLst>
      <p:ext uri="{BB962C8B-B14F-4D97-AF65-F5344CB8AC3E}">
        <p14:creationId xmlns:p14="http://schemas.microsoft.com/office/powerpoint/2010/main" val="159367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solidFill>
              </a:rPr>
              <a:t>If you are assigned the Administrator or Financial Administrator role, to access your invoices and account status navigate to:</a:t>
            </a:r>
          </a:p>
          <a:p>
            <a:endParaRPr lang="en-US" sz="100" b="1" dirty="0">
              <a:solidFill>
                <a:schemeClr val="accent1"/>
              </a:solidFill>
            </a:endParaRPr>
          </a:p>
          <a:p>
            <a:pPr marL="285750" indent="-285750">
              <a:buFont typeface="Arial" panose="020B0604020202020204" pitchFamily="34" charset="0"/>
              <a:buChar char="•"/>
            </a:pPr>
            <a:r>
              <a:rPr lang="en-US" sz="1100" dirty="0">
                <a:solidFill>
                  <a:schemeClr val="accent1"/>
                </a:solidFill>
              </a:rPr>
              <a:t>Business Settings &gt; Billing &amp; shipping &gt; Your Invoices for Pay by Invoice</a:t>
            </a:r>
            <a:endParaRPr lang="en-US" sz="1100" strike="sngStrike" dirty="0">
              <a:solidFill>
                <a:schemeClr val="accent1"/>
              </a:solidFill>
            </a:endParaRPr>
          </a:p>
          <a:p>
            <a:pPr marL="285750" indent="-285750">
              <a:buFont typeface="Arial" panose="020B0604020202020204" pitchFamily="34" charset="0"/>
              <a:buChar char="•"/>
            </a:pPr>
            <a:endParaRPr lang="en-US" dirty="0"/>
          </a:p>
          <a:p>
            <a:pPr marL="181220" indent="-181220">
              <a:buFontTx/>
              <a:buChar char="-"/>
            </a:pPr>
            <a:r>
              <a:rPr lang="en-US" dirty="0"/>
              <a:t>You will see the Summary of the in the “Your</a:t>
            </a:r>
            <a:r>
              <a:rPr lang="en-US" baseline="0" dirty="0"/>
              <a:t> Invoices for Pay by Invoice” section. From the dashboard you can</a:t>
            </a:r>
          </a:p>
          <a:p>
            <a:pPr marL="638420" lvl="1" indent="-181220">
              <a:buFontTx/>
              <a:buChar char="-"/>
            </a:pPr>
            <a:r>
              <a:rPr lang="en-US" baseline="0" dirty="0"/>
              <a:t>See the status of the account such as outstanding account balance, unapplied payments/credit memos) </a:t>
            </a:r>
          </a:p>
          <a:p>
            <a:pPr marL="664473" lvl="1" indent="-181220">
              <a:buFontTx/>
              <a:buChar char="-"/>
            </a:pPr>
            <a:r>
              <a:rPr lang="en-US" baseline="0" dirty="0"/>
              <a:t>Download individual invoices by clicking on the invoice. It will open a PDF</a:t>
            </a:r>
          </a:p>
          <a:p>
            <a:pPr marL="664473" lvl="1" indent="-181220">
              <a:buFontTx/>
              <a:buChar char="-"/>
            </a:pPr>
            <a:r>
              <a:rPr lang="en-US" baseline="0" dirty="0"/>
              <a:t>Download CSV of invoices using Generate CSV which will generate a spreadsheet</a:t>
            </a:r>
          </a:p>
          <a:p>
            <a:pPr marL="664473" lvl="1" indent="-181220">
              <a:buFontTx/>
              <a:buChar char="-"/>
            </a:pPr>
            <a:r>
              <a:rPr lang="en-US" baseline="0" dirty="0"/>
              <a:t>And Root level Administrator or finance roles can toggle between groups to see their Pay by Invoice summaries and information at each group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793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Access Amazon Business Analytics from the top right drop down menu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Select </a:t>
            </a:r>
            <a:r>
              <a:rPr lang="en-US" b="1"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reports </a:t>
            </a: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and choose the report you would like to review, such as reconciliation.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Once you are in the reports page, you can: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select a time period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add filters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Adjust the columns that will be downloaded in your report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Download the CSV which will generate a report that you can further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Group Level Administrators will only see Invoices pertaining to their specific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You can also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0" dirty="0">
                <a:solidFill>
                  <a:srgbClr val="101C32"/>
                </a:solidFill>
                <a:latin typeface="Amazon Ember" panose="020B0603020204020204" pitchFamily="34" charset="0"/>
                <a:ea typeface="Amazon Ember" panose="020B0603020204020204" pitchFamily="34" charset="0"/>
                <a:cs typeface="Amazon Ember" panose="020B0603020204020204" pitchFamily="34" charset="0"/>
              </a:rPr>
              <a:t>Get order documents (invoices) and download as a pdf from the reports page.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i="1" dirty="0">
              <a:solidFill>
                <a:srgbClr val="101C32"/>
              </a:solidFill>
              <a:latin typeface="Amazon Ember" panose="020B0603020204020204" pitchFamily="34" charset="0"/>
              <a:ea typeface="Amazon Ember" panose="020B0603020204020204" pitchFamily="34" charset="0"/>
              <a:cs typeface="Amazon Ember" panose="020B06030202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77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r>
              <a:rPr lang="en-US" dirty="0"/>
              <a:t>Business</a:t>
            </a:r>
            <a:r>
              <a:rPr lang="en-US" baseline="0" dirty="0"/>
              <a:t> Analytics is great for PDF Invoice Customers to download their invoices into a CSV/Excel format</a:t>
            </a:r>
          </a:p>
          <a:p>
            <a:pPr marL="0" indent="0">
              <a:buFontTx/>
              <a:buNone/>
            </a:pPr>
            <a:endParaRPr lang="en-US" dirty="0"/>
          </a:p>
          <a:p>
            <a:pPr marL="0" indent="0">
              <a:buFontTx/>
              <a:buNone/>
            </a:pPr>
            <a:r>
              <a:rPr lang="en-US" dirty="0"/>
              <a:t>For customers receiving invoices by CXML:</a:t>
            </a:r>
          </a:p>
          <a:p>
            <a:pPr marL="0" indent="0">
              <a:buFontTx/>
              <a:buNone/>
            </a:pPr>
            <a:r>
              <a:rPr lang="en-US" baseline="0" dirty="0"/>
              <a:t>this report isn’t used often due to their internal system receiving the invoices via CXML. however if invoices are Past Due, the Orders Report can show the invoices that are open on their account to help reconcile against their internal system</a:t>
            </a:r>
          </a:p>
          <a:p>
            <a:pPr marL="457200" lvl="1" indent="0">
              <a:buFontTx/>
              <a:buNone/>
            </a:pPr>
            <a:endParaRPr lang="en-US" baseline="0" dirty="0"/>
          </a:p>
          <a:p>
            <a:pPr marL="0" indent="0">
              <a:buNone/>
            </a:pPr>
            <a:r>
              <a:rPr lang="en-US" dirty="0">
                <a:latin typeface="Amazon Ember" panose="020B0603020204020204"/>
                <a:cs typeface="Calibri Light" panose="020F0302020204030204" pitchFamily="34" charset="0"/>
              </a:rPr>
              <a:t>Depending on your reconciliation needs, you can use either the Reconciliation or Orders report to reconcile invoices:</a:t>
            </a:r>
          </a:p>
          <a:p>
            <a:endParaRPr lang="en-US" dirty="0">
              <a:latin typeface="Amazon Ember" panose="020B0603020204020204"/>
              <a:cs typeface="Calibri Light" panose="020F0302020204030204" pitchFamily="34" charset="0"/>
            </a:endParaRPr>
          </a:p>
          <a:p>
            <a:pPr marL="285750" indent="-285750"/>
            <a:r>
              <a:rPr lang="en-US" b="1" dirty="0">
                <a:solidFill>
                  <a:srgbClr val="827AF0"/>
                </a:solidFill>
                <a:latin typeface="Amazon Ember" panose="020B0603020204020204"/>
                <a:cs typeface="Calibri Light" panose="020F0302020204030204" pitchFamily="34" charset="0"/>
              </a:rPr>
              <a:t>Reconciliation Report</a:t>
            </a:r>
            <a:r>
              <a:rPr lang="en-US" b="1" dirty="0">
                <a:latin typeface="Amazon Ember" panose="020B0603020204020204"/>
                <a:cs typeface="Calibri Light" panose="020F0302020204030204" pitchFamily="34" charset="0"/>
              </a:rPr>
              <a:t>: </a:t>
            </a:r>
            <a:r>
              <a:rPr lang="en-US" b="0" dirty="0">
                <a:latin typeface="Amazon Ember" panose="020B0603020204020204"/>
                <a:cs typeface="Calibri Light" panose="020F0302020204030204" pitchFamily="34" charset="0"/>
              </a:rPr>
              <a:t>is</a:t>
            </a:r>
            <a:r>
              <a:rPr lang="en-US" b="1" dirty="0">
                <a:latin typeface="Amazon Ember" panose="020B0603020204020204"/>
                <a:cs typeface="Calibri Light" panose="020F0302020204030204" pitchFamily="34" charset="0"/>
              </a:rPr>
              <a:t> </a:t>
            </a:r>
            <a:r>
              <a:rPr lang="en-US" dirty="0">
                <a:latin typeface="Amazon Ember" panose="020B0603020204020204"/>
                <a:cs typeface="Calibri Light" panose="020F0302020204030204" pitchFamily="34" charset="0"/>
              </a:rPr>
              <a:t>A simple report that shows the Invoice #, Purchase Order, Group, User and Approver if you use that feature.</a:t>
            </a:r>
          </a:p>
          <a:p>
            <a:pPr marL="285750" indent="-285750"/>
            <a:r>
              <a:rPr lang="en-US" b="1" dirty="0">
                <a:solidFill>
                  <a:srgbClr val="827AF0"/>
                </a:solidFill>
                <a:latin typeface="Amazon Ember" panose="020B0603020204020204"/>
                <a:cs typeface="Calibri Light" panose="020F0302020204030204" pitchFamily="34" charset="0"/>
              </a:rPr>
              <a:t>Orders Report</a:t>
            </a:r>
            <a:r>
              <a:rPr lang="en-US" b="1" dirty="0">
                <a:latin typeface="Amazon Ember" panose="020B0603020204020204"/>
                <a:cs typeface="Calibri Light" panose="020F0302020204030204" pitchFamily="34" charset="0"/>
              </a:rPr>
              <a:t>: </a:t>
            </a:r>
            <a:r>
              <a:rPr lang="en-US" dirty="0">
                <a:latin typeface="Amazon Ember" panose="020B0603020204020204"/>
                <a:cs typeface="Calibri Light" panose="020F0302020204030204" pitchFamily="34" charset="0"/>
              </a:rPr>
              <a:t>has over 60 fields of data that can be filtered down to the data you need for entering your invoices into your internal systems</a:t>
            </a:r>
          </a:p>
          <a:p>
            <a:pPr marL="285750" indent="-285750"/>
            <a:r>
              <a:rPr lang="en-US" b="1" dirty="0">
                <a:solidFill>
                  <a:srgbClr val="827AF0"/>
                </a:solidFill>
                <a:latin typeface="Amazon Ember" panose="020B0603020204020204"/>
                <a:cs typeface="Calibri Light" panose="020F0302020204030204" pitchFamily="34" charset="0"/>
              </a:rPr>
              <a:t>And the Returns Report</a:t>
            </a:r>
            <a:r>
              <a:rPr lang="en-US" b="1" dirty="0">
                <a:latin typeface="Amazon Ember" panose="020B0603020204020204"/>
                <a:cs typeface="Calibri Light" panose="020F0302020204030204" pitchFamily="34" charset="0"/>
              </a:rPr>
              <a:t>: </a:t>
            </a:r>
            <a:r>
              <a:rPr lang="en-US" dirty="0">
                <a:latin typeface="Amazon Ember" panose="020B0603020204020204"/>
                <a:cs typeface="Calibri Light" panose="020F0302020204030204" pitchFamily="34" charset="0"/>
              </a:rPr>
              <a:t>shows all Credit Memos that have been generated for your account</a:t>
            </a:r>
          </a:p>
          <a:p>
            <a:pPr marL="285750" indent="-285750"/>
            <a:endParaRPr lang="en-US" sz="1100" dirty="0">
              <a:latin typeface="Amazon Ember" panose="020B0603020204020204"/>
              <a:cs typeface="Calibri Light" panose="020F0302020204030204" pitchFamily="34" charset="0"/>
              <a:sym typeface="Wingdings" panose="05000000000000000000" pitchFamily="2" charset="2"/>
            </a:endParaRPr>
          </a:p>
          <a:p>
            <a:r>
              <a:rPr lang="en-US" sz="1100" dirty="0">
                <a:latin typeface="Amazon Ember" panose="020B0603020204020204"/>
                <a:cs typeface="Calibri Light" panose="020F0302020204030204" pitchFamily="34" charset="0"/>
                <a:sym typeface="Wingdings" panose="05000000000000000000" pitchFamily="2" charset="2"/>
              </a:rPr>
              <a:t>Save any report for future use or </a:t>
            </a:r>
            <a:r>
              <a:rPr lang="en-US" sz="1100" b="1" dirty="0">
                <a:solidFill>
                  <a:srgbClr val="827AF0"/>
                </a:solidFill>
                <a:latin typeface="Amazon Ember" panose="020B0603020204020204"/>
                <a:cs typeface="Calibri Light" panose="020F0302020204030204" pitchFamily="34" charset="0"/>
                <a:sym typeface="Wingdings" panose="05000000000000000000" pitchFamily="2" charset="2"/>
              </a:rPr>
              <a:t>Download CSV to </a:t>
            </a:r>
            <a:r>
              <a:rPr lang="en-US" sz="1100" dirty="0">
                <a:latin typeface="Amazon Ember" panose="020B0603020204020204"/>
                <a:cs typeface="Calibri Light" panose="020F0302020204030204" pitchFamily="34" charset="0"/>
                <a:sym typeface="Wingdings" panose="05000000000000000000" pitchFamily="2" charset="2"/>
              </a:rPr>
              <a:t>manipulate the data in an excel file. Download invoices individually or in bulk from Amazon Business Analytics.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931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If you would like to pay your invoices through ACH or Wire, follow these simple steps:</a:t>
            </a:r>
          </a:p>
          <a:p>
            <a:pPr marL="171450" indent="-17145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Configure Amazon Business using the “Remit To” Information provided on your Invoice or through Business Settings &gt; Your Invoices by Pay by Invoice &gt; Make a Payment &gt; Offline Payment</a:t>
            </a:r>
          </a:p>
          <a:p>
            <a:pPr marL="342900" indent="-342900">
              <a:buFont typeface="Arial" panose="020B0604020202020204" pitchFamily="34" charset="0"/>
              <a:buChar char="•"/>
            </a:pPr>
            <a:endPar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 Remittance Details with each payment to ar-businessinvoicing@amazon.com and include the Amazon Invoice #’s you are paying.</a:t>
            </a:r>
          </a:p>
          <a:p>
            <a:pPr marL="342900" indent="-342900">
              <a:buFont typeface="Arial" panose="020B0604020202020204" pitchFamily="34" charset="0"/>
              <a:buChar char="•"/>
            </a:pPr>
            <a:endPar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Include your Account Number (from the Invoice) and Payment Amount in the Email Subject Line or Email Body</a:t>
            </a:r>
          </a:p>
          <a:p>
            <a:pPr marL="342900" indent="-342900">
              <a:buFont typeface="Arial" panose="020B0604020202020204" pitchFamily="34" charset="0"/>
              <a:buChar char="•"/>
            </a:pPr>
            <a:endPar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Arial" panose="020B0604020202020204" pitchFamily="34" charset="0"/>
              <a:buChar char="•"/>
            </a:pP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Include how to apply Credit Memos in your Remittance Details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Note: </a:t>
            </a:r>
            <a:r>
              <a:rPr lang="en-US" sz="1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All invoices should be paid on or before the NET term. Any orders with returns or issues, such as damaged or missing items, should be resolved through Customer Service and a Credit Memo will be issued as needed that can be applied to the corresponding invoice.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5A0D-3912-4E5E-9BD5-E11A47DF4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507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olid Title Slide">
    <p:bg>
      <p:bgPr>
        <a:solidFill>
          <a:srgbClr val="101C32"/>
        </a:solidFill>
        <a:effectLst/>
      </p:bgPr>
    </p:bg>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600" b="0" i="0" u="none" strike="noStrike" kern="1200" cap="all" spc="112" normalizeH="0" baseline="0" noProof="0">
                <a:ln>
                  <a:noFill/>
                </a:ln>
                <a:solidFill>
                  <a:srgbClr val="222C3A"/>
                </a:solidFill>
                <a:effectLst/>
                <a:uLnTx/>
                <a:uFillTx/>
                <a:latin typeface="Amazon Ember"/>
                <a:ea typeface="Amazon Ember"/>
                <a:cs typeface="Amazon Ember"/>
                <a:sym typeface="Amazon Ember"/>
              </a:rP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64" normalizeH="0" baseline="0" noProof="0" dirty="0">
                <a:ln>
                  <a:noFill/>
                </a:ln>
                <a:solidFill>
                  <a:srgbClr val="222C3A"/>
                </a:solidFill>
                <a:effectLst/>
                <a:uLnTx/>
                <a:uFillTx/>
                <a:latin typeface="Amazon Ember"/>
                <a:ea typeface="Amazon Ember"/>
                <a:cs typeface="Amazon Ember"/>
                <a:sym typeface="Amazon Ember"/>
              </a:rPr>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800" b="0" i="0" u="none" strike="noStrike" kern="1200" cap="none" spc="0" normalizeH="0" baseline="0" noProof="0">
                <a:ln>
                  <a:noFill/>
                </a:ln>
                <a:solidFill>
                  <a:srgbClr val="222C3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222C3A"/>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tx1"/>
                </a:solidFill>
                <a:latin typeface="Amazon Ember Light" panose="02000000000000000000" pitchFamily="2" charset="0"/>
                <a:ea typeface="Amazon Ember Light" panose="02000000000000000000" pitchFamily="2" charset="0"/>
              </a:defRPr>
            </a:lvl1pPr>
          </a:lstStyle>
          <a:p>
            <a:r>
              <a:rPr lang="en-US" dirty="0"/>
              <a:t>Title Slide</a:t>
            </a:r>
          </a:p>
        </p:txBody>
      </p:sp>
      <p:sp>
        <p:nvSpPr>
          <p:cNvPr id="10"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a:lnSpc>
                <a:spcPct val="110000"/>
              </a:lnSpc>
              <a:spcAft>
                <a:spcPts val="400"/>
              </a:spcAft>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1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a:defRPr sz="1400">
                <a:solidFill>
                  <a:schemeClr val="accent3"/>
                </a:solidFill>
              </a:defRPr>
            </a:lvl1pPr>
          </a:lstStyle>
          <a:p>
            <a:r>
              <a:rPr lang="en-US" dirty="0"/>
              <a:t>Date of Presentation</a:t>
            </a:r>
          </a:p>
        </p:txBody>
      </p:sp>
      <p:cxnSp>
        <p:nvCxnSpPr>
          <p:cNvPr id="19" name="Straight Connector 18">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B499C8F-1127-F64A-8549-73BECA046D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16" y="1277701"/>
            <a:ext cx="3227628" cy="520092"/>
          </a:xfrm>
          <a:prstGeom prst="rect">
            <a:avLst/>
          </a:prstGeom>
        </p:spPr>
      </p:pic>
      <p:sp>
        <p:nvSpPr>
          <p:cNvPr id="12" name="Rectangle 11"/>
          <p:cNvSpPr/>
          <p:nvPr userDrawn="1"/>
        </p:nvSpPr>
        <p:spPr>
          <a:xfrm>
            <a:off x="95250" y="6350000"/>
            <a:ext cx="2581275" cy="365125"/>
          </a:xfrm>
          <a:prstGeom prst="rect">
            <a:avLst/>
          </a:prstGeom>
          <a:solidFill>
            <a:srgbClr val="10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270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40676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1F2F3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3419282-8C2B-E443-AD7F-DE2A248721DD}"/>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DAAB8FE8-EEA0-0D49-945A-389C217B9F4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a:extLst>
              <a:ext uri="{FF2B5EF4-FFF2-40B4-BE49-F238E27FC236}">
                <a16:creationId xmlns:a16="http://schemas.microsoft.com/office/drawing/2014/main" id="{BEE6ED89-F30B-4DA8-A921-812E4EDE4FED}"/>
              </a:ext>
            </a:extLst>
          </p:cNvPr>
          <p:cNvSpPr/>
          <p:nvPr userDrawn="1"/>
        </p:nvSpPr>
        <p:spPr>
          <a:xfrm rot="10800000">
            <a:off x="5474209" y="-42827"/>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2454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 Paragraph/Sentence">
    <p:spTree>
      <p:nvGrpSpPr>
        <p:cNvPr id="1" name=""/>
        <p:cNvGrpSpPr/>
        <p:nvPr/>
      </p:nvGrpSpPr>
      <p:grpSpPr>
        <a:xfrm>
          <a:off x="0" y="0"/>
          <a:ext cx="0" cy="0"/>
          <a:chOff x="0" y="0"/>
          <a:chExt cx="0" cy="0"/>
        </a:xfrm>
      </p:grpSpPr>
      <p:sp>
        <p:nvSpPr>
          <p:cNvPr id="3" name="Solid Title Slide">
            <a:extLst>
              <a:ext uri="{FF2B5EF4-FFF2-40B4-BE49-F238E27FC236}">
                <a16:creationId xmlns:a16="http://schemas.microsoft.com/office/drawing/2014/main" id="{0B2A5112-915C-D649-A4DC-2881D330ECD9}"/>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EAEDED"/>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mazon Ember Thin"/>
              </a:rPr>
              <a:t>AMAZON CONFIDENTIAL</a:t>
            </a:r>
          </a:p>
        </p:txBody>
      </p:sp>
      <p:sp>
        <p:nvSpPr>
          <p:cNvPr id="7" name="Title 6">
            <a:extLst>
              <a:ext uri="{FF2B5EF4-FFF2-40B4-BE49-F238E27FC236}">
                <a16:creationId xmlns:a16="http://schemas.microsoft.com/office/drawing/2014/main" id="{A5CFEAB4-E413-6A43-B7E1-752174B5A76C}"/>
              </a:ext>
            </a:extLst>
          </p:cNvPr>
          <p:cNvSpPr>
            <a:spLocks noGrp="1"/>
          </p:cNvSpPr>
          <p:nvPr>
            <p:ph type="title"/>
          </p:nvPr>
        </p:nvSpPr>
        <p:spPr>
          <a:xfrm>
            <a:off x="801624" y="1040455"/>
            <a:ext cx="8976360" cy="4506905"/>
          </a:xfrm>
        </p:spPr>
        <p:txBody>
          <a:bodyPr/>
          <a:lstStyle>
            <a:lvl1pPr>
              <a:lnSpc>
                <a:spcPct val="110000"/>
              </a:lnSpc>
              <a:defRPr sz="4400"/>
            </a:lvl1pPr>
          </a:lstStyle>
          <a:p>
            <a:r>
              <a:rPr lang="en-US" dirty="0"/>
              <a:t>Click to edit Master title style</a:t>
            </a:r>
          </a:p>
        </p:txBody>
      </p:sp>
    </p:spTree>
    <p:extLst>
      <p:ext uri="{BB962C8B-B14F-4D97-AF65-F5344CB8AC3E}">
        <p14:creationId xmlns:p14="http://schemas.microsoft.com/office/powerpoint/2010/main" val="1024350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Background -Content + Chart">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309837"/>
            <a:ext cx="3586163" cy="862114"/>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olid Title Slide">
            <a:extLst>
              <a:ext uri="{FF2B5EF4-FFF2-40B4-BE49-F238E27FC236}">
                <a16:creationId xmlns:a16="http://schemas.microsoft.com/office/drawing/2014/main" id="{F4B91D5A-C0DF-BF4A-AD10-353C0D2D9944}"/>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35932637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 V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2536761" y="2521166"/>
            <a:ext cx="7405116" cy="593509"/>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F857199-165F-6848-B3B1-DF80CA7679ED}"/>
              </a:ext>
            </a:extLst>
          </p:cNvPr>
          <p:cNvSpPr>
            <a:spLocks noGrp="1"/>
          </p:cNvSpPr>
          <p:nvPr>
            <p:ph type="pic" sz="quarter" idx="11"/>
          </p:nvPr>
        </p:nvSpPr>
        <p:spPr>
          <a:xfrm>
            <a:off x="926018" y="2306854"/>
            <a:ext cx="1084262" cy="1084263"/>
          </a:xfrm>
        </p:spPr>
        <p:txBody>
          <a:bodyPr/>
          <a:lstStyle/>
          <a:p>
            <a:endParaRPr lang="en-US"/>
          </a:p>
        </p:txBody>
      </p:sp>
      <p:sp>
        <p:nvSpPr>
          <p:cNvPr id="18" name="Text Placeholder 2">
            <a:extLst>
              <a:ext uri="{FF2B5EF4-FFF2-40B4-BE49-F238E27FC236}">
                <a16:creationId xmlns:a16="http://schemas.microsoft.com/office/drawing/2014/main" id="{B1F38B45-D24A-DA41-A44F-4F12ABC1D7D1}"/>
              </a:ext>
            </a:extLst>
          </p:cNvPr>
          <p:cNvSpPr>
            <a:spLocks noGrp="1"/>
          </p:cNvSpPr>
          <p:nvPr>
            <p:ph type="body" sz="quarter" idx="12"/>
          </p:nvPr>
        </p:nvSpPr>
        <p:spPr>
          <a:xfrm>
            <a:off x="2536761" y="4457129"/>
            <a:ext cx="7405116" cy="672084"/>
          </a:xfrm>
        </p:spPr>
        <p:txBody>
          <a:bodyPr numCol="1" spcCol="347472"/>
          <a:lstStyle>
            <a:lvl1pPr algn="l">
              <a:defRPr sz="1600"/>
            </a:lvl1pPr>
            <a:lvl2pPr algn="l">
              <a:spcAft>
                <a:spcPts val="800"/>
              </a:spcAft>
              <a:defRPr b="0" i="0">
                <a:latin typeface="Amazon Ember Light" panose="02000000000000000000" pitchFamily="2" charset="0"/>
                <a:ea typeface="Amazon Ember Light" panose="02000000000000000000" pitchFamily="2" charset="0"/>
              </a:defRPr>
            </a:lvl2pPr>
            <a:lvl3pPr algn="l">
              <a:defRPr b="0" i="0">
                <a:latin typeface="Amazon Ember Light" panose="02000000000000000000" pitchFamily="2" charset="0"/>
                <a:ea typeface="Amazon Ember Light" panose="02000000000000000000" pitchFamily="2" charset="0"/>
              </a:defRPr>
            </a:lvl3pPr>
            <a:lvl4pPr algn="l">
              <a:defRPr b="0" i="0">
                <a:latin typeface="Amazon Ember Light" panose="02000000000000000000" pitchFamily="2" charset="0"/>
                <a:ea typeface="Amazon Ember Light" panose="02000000000000000000" pitchFamily="2" charset="0"/>
              </a:defRPr>
            </a:lvl4pPr>
            <a:lvl5pPr algn="l">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3">
            <a:extLst>
              <a:ext uri="{FF2B5EF4-FFF2-40B4-BE49-F238E27FC236}">
                <a16:creationId xmlns:a16="http://schemas.microsoft.com/office/drawing/2014/main" id="{AB6D5589-9C2E-4D47-A397-A92810DACCAA}"/>
              </a:ext>
            </a:extLst>
          </p:cNvPr>
          <p:cNvSpPr>
            <a:spLocks noGrp="1"/>
          </p:cNvSpPr>
          <p:nvPr>
            <p:ph type="pic" sz="quarter" idx="13"/>
          </p:nvPr>
        </p:nvSpPr>
        <p:spPr>
          <a:xfrm>
            <a:off x="926018" y="4242816"/>
            <a:ext cx="1084262" cy="1084263"/>
          </a:xfrm>
        </p:spPr>
        <p:txBody>
          <a:bodyPr/>
          <a:lstStyle/>
          <a:p>
            <a:endParaRPr lang="en-US"/>
          </a:p>
        </p:txBody>
      </p:sp>
      <p:sp>
        <p:nvSpPr>
          <p:cNvPr id="12" name="Solid Title Slide">
            <a:extLst>
              <a:ext uri="{FF2B5EF4-FFF2-40B4-BE49-F238E27FC236}">
                <a16:creationId xmlns:a16="http://schemas.microsoft.com/office/drawing/2014/main" id="{F47CD0E2-894B-2646-A2A8-703CF5AB27BD}"/>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645087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Background -Content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7C2423-B61C-CA43-B412-B9F5F16AFF01}"/>
              </a:ext>
            </a:extLst>
          </p:cNvPr>
          <p:cNvSpPr>
            <a:spLocks noGrp="1"/>
          </p:cNvSpPr>
          <p:nvPr>
            <p:ph type="pic" sz="quarter" idx="11"/>
          </p:nvPr>
        </p:nvSpPr>
        <p:spPr>
          <a:xfrm>
            <a:off x="3538847" y="1"/>
            <a:ext cx="8653153" cy="6858000"/>
          </a:xfrm>
        </p:spPr>
        <p:txBody>
          <a:bodyPr/>
          <a:lstStyle/>
          <a:p>
            <a:endParaRPr lang="en-US"/>
          </a:p>
        </p:txBody>
      </p:sp>
      <p:sp>
        <p:nvSpPr>
          <p:cNvPr id="12" name="Rectangle 1">
            <a:extLst>
              <a:ext uri="{FF2B5EF4-FFF2-40B4-BE49-F238E27FC236}">
                <a16:creationId xmlns:a16="http://schemas.microsoft.com/office/drawing/2014/main" id="{087AC8D5-5605-064A-BE1A-7D99DAD6A5FB}"/>
              </a:ext>
            </a:extLst>
          </p:cNvPr>
          <p:cNvSpPr/>
          <p:nvPr userDrawn="1"/>
        </p:nvSpPr>
        <p:spPr>
          <a:xfrm rot="5400000" flipH="1">
            <a:off x="-90714" y="90712"/>
            <a:ext cx="6858000" cy="667657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Rectangle 1">
            <a:extLst>
              <a:ext uri="{FF2B5EF4-FFF2-40B4-BE49-F238E27FC236}">
                <a16:creationId xmlns:a16="http://schemas.microsoft.com/office/drawing/2014/main" id="{4D5886DE-A81C-0641-8A60-7BD237D2C50D}"/>
              </a:ext>
            </a:extLst>
          </p:cNvPr>
          <p:cNvSpPr/>
          <p:nvPr userDrawn="1"/>
        </p:nvSpPr>
        <p:spPr>
          <a:xfrm rot="5400000" flipH="1">
            <a:off x="-90714" y="90713"/>
            <a:ext cx="6858000" cy="667657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rgbClr val="F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 name="Rectangle 1">
            <a:extLst>
              <a:ext uri="{FF2B5EF4-FFF2-40B4-BE49-F238E27FC236}">
                <a16:creationId xmlns:a16="http://schemas.microsoft.com/office/drawing/2014/main" id="{BFDA6816-3C6D-554D-B414-A106E645811B}"/>
              </a:ext>
            </a:extLst>
          </p:cNvPr>
          <p:cNvSpPr/>
          <p:nvPr userDrawn="1"/>
        </p:nvSpPr>
        <p:spPr>
          <a:xfrm rot="5400000" flipH="1">
            <a:off x="-90714" y="90714"/>
            <a:ext cx="6858000" cy="667657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rgbClr val="F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06628" y="439838"/>
            <a:ext cx="1832400" cy="2708475"/>
          </a:xfrm>
        </p:spPr>
        <p:txBody>
          <a:bodyPr anchor="t" anchorCtr="0"/>
          <a:lstStyle>
            <a:lvl1pPr>
              <a:lnSpc>
                <a:spcPct val="90000"/>
              </a:lnSpc>
              <a:defRPr/>
            </a:lvl1pPr>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727048"/>
            <a:ext cx="1850503" cy="2087965"/>
          </a:xfrm>
        </p:spPr>
        <p:txBody>
          <a:bodyPr/>
          <a:lstStyle>
            <a:lvl2pPr>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olid Title Slide">
            <a:extLst>
              <a:ext uri="{FF2B5EF4-FFF2-40B4-BE49-F238E27FC236}">
                <a16:creationId xmlns:a16="http://schemas.microsoft.com/office/drawing/2014/main" id="{0266FBBB-84A6-1847-B651-C61BC9F6ACE7}"/>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480" y="6463696"/>
            <a:ext cx="1944210" cy="249176"/>
          </a:xfrm>
          <a:prstGeom prst="rect">
            <a:avLst/>
          </a:prstGeom>
        </p:spPr>
      </p:pic>
    </p:spTree>
    <p:extLst>
      <p:ext uri="{BB962C8B-B14F-4D97-AF65-F5344CB8AC3E}">
        <p14:creationId xmlns:p14="http://schemas.microsoft.com/office/powerpoint/2010/main" val="160774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p15:clr>
            <a:srgbClr val="FBAE40"/>
          </p15:clr>
        </p15:guide>
        <p15:guide id="6" pos="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ackground -Content only">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6760631" cy="1164372"/>
          </a:xfrm>
        </p:spPr>
        <p:txBody>
          <a:bodyPr anchor="t" anchorCtr="0"/>
          <a:lstStyle>
            <a:lvl1pPr>
              <a:defRPr>
                <a:solidFill>
                  <a:schemeClr val="tx1"/>
                </a:solidFill>
              </a:defRPr>
            </a:lvl1pPr>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2109724"/>
            <a:ext cx="4377542" cy="2771034"/>
          </a:xfrm>
        </p:spPr>
        <p:txBody>
          <a:bodyPr numCol="2" spcCol="347472"/>
          <a:lstStyle>
            <a:lvl2pPr>
              <a:spcAft>
                <a:spcPts val="800"/>
              </a:spcAft>
              <a:defRPr b="0" i="0">
                <a:latin typeface="Amazon Ember Light" panose="02000000000000000000" pitchFamily="2" charset="0"/>
                <a:ea typeface="Amazon Ember Light" panose="02000000000000000000" pitchFamily="2" charset="0"/>
              </a:defRPr>
            </a:lvl2pPr>
            <a:lvl3pPr>
              <a:defRPr b="0" i="0">
                <a:latin typeface="Amazon Ember Light" panose="02000000000000000000" pitchFamily="2" charset="0"/>
                <a:ea typeface="Amazon Ember Light" panose="02000000000000000000" pitchFamily="2" charset="0"/>
              </a:defRPr>
            </a:lvl3pPr>
            <a:lvl4pPr>
              <a:defRPr b="0" i="0">
                <a:latin typeface="Amazon Ember Light" panose="02000000000000000000" pitchFamily="2" charset="0"/>
                <a:ea typeface="Amazon Ember Light" panose="02000000000000000000" pitchFamily="2" charset="0"/>
              </a:defRPr>
            </a:lvl4pPr>
            <a:lvl5pP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olid Title Slide">
            <a:extLst>
              <a:ext uri="{FF2B5EF4-FFF2-40B4-BE49-F238E27FC236}">
                <a16:creationId xmlns:a16="http://schemas.microsoft.com/office/drawing/2014/main" id="{ED5185C9-3E63-BB47-8B0A-768B95554067}"/>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1595076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ackground -Content &amp; Icons">
    <p:spTree>
      <p:nvGrpSpPr>
        <p:cNvPr id="1" name=""/>
        <p:cNvGrpSpPr/>
        <p:nvPr/>
      </p:nvGrpSpPr>
      <p:grpSpPr>
        <a:xfrm>
          <a:off x="0" y="0"/>
          <a:ext cx="0" cy="0"/>
          <a:chOff x="0" y="0"/>
          <a:chExt cx="0" cy="0"/>
        </a:xfrm>
      </p:grpSpPr>
      <p:sp>
        <p:nvSpPr>
          <p:cNvPr id="7" name="AMAZON CONFIDENTIAL">
            <a:extLst>
              <a:ext uri="{FF2B5EF4-FFF2-40B4-BE49-F238E27FC236}">
                <a16:creationId xmlns:a16="http://schemas.microsoft.com/office/drawing/2014/main" id="{FD53ABB4-86F3-844E-8510-7E84C6EBC21E}"/>
              </a:ext>
            </a:extLst>
          </p:cNvPr>
          <p:cNvSpPr txBox="1"/>
          <p:nvPr userDrawn="1"/>
        </p:nvSpPr>
        <p:spPr>
          <a:xfrm>
            <a:off x="21016485" y="13152035"/>
            <a:ext cx="2679498" cy="355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ctr">
              <a:lnSpc>
                <a:spcPct val="100000"/>
              </a:lnSpc>
              <a:defRPr sz="1600" cap="all" spc="112">
                <a:latin typeface="Amazon Ember"/>
                <a:ea typeface="Amazon Ember"/>
                <a:cs typeface="Amazon Ember"/>
                <a:sym typeface="Amazon Ember"/>
              </a:defRPr>
            </a:lvl1pPr>
          </a:lstStyle>
          <a:p>
            <a:r>
              <a:t>AMAZON CONFIDENTIAL</a:t>
            </a:r>
          </a:p>
        </p:txBody>
      </p:sp>
      <p:sp>
        <p:nvSpPr>
          <p:cNvPr id="8" name="Designer Name">
            <a:extLst>
              <a:ext uri="{FF2B5EF4-FFF2-40B4-BE49-F238E27FC236}">
                <a16:creationId xmlns:a16="http://schemas.microsoft.com/office/drawing/2014/main" id="{91C55549-BDDB-1A4A-8191-202236A8A5B5}"/>
              </a:ext>
            </a:extLst>
          </p:cNvPr>
          <p:cNvSpPr txBox="1"/>
          <p:nvPr userDrawn="1"/>
        </p:nvSpPr>
        <p:spPr>
          <a:xfrm>
            <a:off x="394461" y="13157200"/>
            <a:ext cx="1622249" cy="3556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lvl1pPr>
              <a:lnSpc>
                <a:spcPct val="100000"/>
              </a:lnSpc>
              <a:defRPr sz="1600" spc="64">
                <a:latin typeface="Amazon Ember"/>
                <a:ea typeface="Amazon Ember"/>
                <a:cs typeface="Amazon Ember"/>
                <a:sym typeface="Amazon Ember"/>
              </a:defRPr>
            </a:lvl1pPr>
          </a:lstStyle>
          <a:p>
            <a:r>
              <a:rPr dirty="0"/>
              <a:t>Designer Name</a:t>
            </a:r>
          </a:p>
        </p:txBody>
      </p:sp>
      <p:sp>
        <p:nvSpPr>
          <p:cNvPr id="9" name="Slide Number">
            <a:extLst>
              <a:ext uri="{FF2B5EF4-FFF2-40B4-BE49-F238E27FC236}">
                <a16:creationId xmlns:a16="http://schemas.microsoft.com/office/drawing/2014/main" id="{6D73161A-76FC-0C47-9140-250C1DC9F14F}"/>
              </a:ext>
            </a:extLst>
          </p:cNvPr>
          <p:cNvSpPr txBox="1">
            <a:spLocks noGrp="1"/>
          </p:cNvSpPr>
          <p:nvPr>
            <p:ph type="sldNum" sz="quarter" idx="2"/>
          </p:nvPr>
        </p:nvSpPr>
        <p:spPr>
          <a:xfrm>
            <a:off x="23809299" y="13157200"/>
            <a:ext cx="352451" cy="355600"/>
          </a:xfrm>
          <a:prstGeom prst="rect">
            <a:avLst/>
          </a:prstGeom>
        </p:spPr>
        <p:txBody>
          <a:bodyPr/>
          <a:lstStyle/>
          <a:p>
            <a:fld id="{86CB4B4D-7CA3-9044-876B-883B54F8677D}" type="slidenum">
              <a:t>‹#›</a:t>
            </a:fld>
            <a:endParaRPr/>
          </a:p>
        </p:txBody>
      </p:sp>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
        <p:nvSpPr>
          <p:cNvPr id="3" name="Text Placeholder 2">
            <a:extLst>
              <a:ext uri="{FF2B5EF4-FFF2-40B4-BE49-F238E27FC236}">
                <a16:creationId xmlns:a16="http://schemas.microsoft.com/office/drawing/2014/main" id="{3D5C3CD3-B93E-1E4B-A0E4-B0064BAEC95E}"/>
              </a:ext>
            </a:extLst>
          </p:cNvPr>
          <p:cNvSpPr>
            <a:spLocks noGrp="1"/>
          </p:cNvSpPr>
          <p:nvPr>
            <p:ph type="body" sz="quarter" idx="10"/>
          </p:nvPr>
        </p:nvSpPr>
        <p:spPr>
          <a:xfrm>
            <a:off x="80010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F857199-165F-6848-B3B1-DF80CA7679ED}"/>
              </a:ext>
            </a:extLst>
          </p:cNvPr>
          <p:cNvSpPr>
            <a:spLocks noGrp="1"/>
          </p:cNvSpPr>
          <p:nvPr>
            <p:ph type="pic" sz="quarter" idx="11"/>
          </p:nvPr>
        </p:nvSpPr>
        <p:spPr>
          <a:xfrm>
            <a:off x="1442879" y="2184648"/>
            <a:ext cx="1084262" cy="1084263"/>
          </a:xfrm>
        </p:spPr>
        <p:txBody>
          <a:bodyPr/>
          <a:lstStyle/>
          <a:p>
            <a:endParaRPr lang="en-US"/>
          </a:p>
        </p:txBody>
      </p:sp>
      <p:sp>
        <p:nvSpPr>
          <p:cNvPr id="12" name="Text Placeholder 2">
            <a:extLst>
              <a:ext uri="{FF2B5EF4-FFF2-40B4-BE49-F238E27FC236}">
                <a16:creationId xmlns:a16="http://schemas.microsoft.com/office/drawing/2014/main" id="{D8009F7D-C2B9-C645-B014-C9306B8E2CEB}"/>
              </a:ext>
            </a:extLst>
          </p:cNvPr>
          <p:cNvSpPr>
            <a:spLocks noGrp="1"/>
          </p:cNvSpPr>
          <p:nvPr>
            <p:ph type="body" sz="quarter" idx="12"/>
          </p:nvPr>
        </p:nvSpPr>
        <p:spPr>
          <a:xfrm>
            <a:off x="3520440"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E4E272F5-DD8B-254A-A098-AFA29B586AE0}"/>
              </a:ext>
            </a:extLst>
          </p:cNvPr>
          <p:cNvSpPr>
            <a:spLocks noGrp="1"/>
          </p:cNvSpPr>
          <p:nvPr>
            <p:ph type="pic" sz="quarter" idx="13"/>
          </p:nvPr>
        </p:nvSpPr>
        <p:spPr>
          <a:xfrm>
            <a:off x="4163219" y="2184648"/>
            <a:ext cx="1084262" cy="1084263"/>
          </a:xfrm>
        </p:spPr>
        <p:txBody>
          <a:bodyPr/>
          <a:lstStyle/>
          <a:p>
            <a:endParaRPr lang="en-US"/>
          </a:p>
        </p:txBody>
      </p:sp>
      <p:sp>
        <p:nvSpPr>
          <p:cNvPr id="14" name="Text Placeholder 2">
            <a:extLst>
              <a:ext uri="{FF2B5EF4-FFF2-40B4-BE49-F238E27FC236}">
                <a16:creationId xmlns:a16="http://schemas.microsoft.com/office/drawing/2014/main" id="{D912C7DA-AC6C-1F4E-9A61-1F8D9C82EF4F}"/>
              </a:ext>
            </a:extLst>
          </p:cNvPr>
          <p:cNvSpPr>
            <a:spLocks noGrp="1"/>
          </p:cNvSpPr>
          <p:nvPr>
            <p:ph type="body" sz="quarter" idx="14"/>
          </p:nvPr>
        </p:nvSpPr>
        <p:spPr>
          <a:xfrm>
            <a:off x="62575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
            <a:extLst>
              <a:ext uri="{FF2B5EF4-FFF2-40B4-BE49-F238E27FC236}">
                <a16:creationId xmlns:a16="http://schemas.microsoft.com/office/drawing/2014/main" id="{EE1BD140-D49F-4F4C-AAE5-03FA049A9F45}"/>
              </a:ext>
            </a:extLst>
          </p:cNvPr>
          <p:cNvSpPr>
            <a:spLocks noGrp="1"/>
          </p:cNvSpPr>
          <p:nvPr>
            <p:ph type="pic" sz="quarter" idx="15"/>
          </p:nvPr>
        </p:nvSpPr>
        <p:spPr>
          <a:xfrm>
            <a:off x="6900323" y="2184648"/>
            <a:ext cx="1084262" cy="1084263"/>
          </a:xfrm>
        </p:spPr>
        <p:txBody>
          <a:bodyPr/>
          <a:lstStyle/>
          <a:p>
            <a:endParaRPr lang="en-US"/>
          </a:p>
        </p:txBody>
      </p:sp>
      <p:sp>
        <p:nvSpPr>
          <p:cNvPr id="16" name="Text Placeholder 2">
            <a:extLst>
              <a:ext uri="{FF2B5EF4-FFF2-40B4-BE49-F238E27FC236}">
                <a16:creationId xmlns:a16="http://schemas.microsoft.com/office/drawing/2014/main" id="{E17320FB-3DCF-4A4A-B4F8-4426EAECFC2F}"/>
              </a:ext>
            </a:extLst>
          </p:cNvPr>
          <p:cNvSpPr>
            <a:spLocks noGrp="1"/>
          </p:cNvSpPr>
          <p:nvPr>
            <p:ph type="body" sz="quarter" idx="16"/>
          </p:nvPr>
        </p:nvSpPr>
        <p:spPr>
          <a:xfrm>
            <a:off x="9000744" y="3515761"/>
            <a:ext cx="2369820" cy="2187997"/>
          </a:xfrm>
        </p:spPr>
        <p:txBody>
          <a:bodyPr numCol="1" spcCol="347472"/>
          <a:lstStyle>
            <a:lvl1pPr algn="ctr">
              <a:defRPr sz="1600"/>
            </a:lvl1pPr>
            <a:lvl2pPr algn="ctr">
              <a:spcAft>
                <a:spcPts val="800"/>
              </a:spcAft>
              <a:defRPr b="0" i="0">
                <a:latin typeface="Amazon Ember Light" panose="02000000000000000000" pitchFamily="2" charset="0"/>
                <a:ea typeface="Amazon Ember Light" panose="02000000000000000000" pitchFamily="2" charset="0"/>
              </a:defRPr>
            </a:lvl2pPr>
            <a:lvl3pPr algn="ctr">
              <a:defRPr b="0" i="0">
                <a:latin typeface="Amazon Ember Light" panose="02000000000000000000" pitchFamily="2" charset="0"/>
                <a:ea typeface="Amazon Ember Light" panose="02000000000000000000" pitchFamily="2" charset="0"/>
              </a:defRPr>
            </a:lvl3pPr>
            <a:lvl4pPr algn="ctr">
              <a:defRPr b="0" i="0">
                <a:latin typeface="Amazon Ember Light" panose="02000000000000000000" pitchFamily="2" charset="0"/>
                <a:ea typeface="Amazon Ember Light" panose="02000000000000000000" pitchFamily="2" charset="0"/>
              </a:defRPr>
            </a:lvl4pPr>
            <a:lvl5pPr algn="ctr">
              <a:defRPr b="0" i="0">
                <a:latin typeface="Amazon Ember Light" panose="02000000000000000000" pitchFamily="2" charset="0"/>
                <a:ea typeface="Amazon Ember Light"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3">
            <a:extLst>
              <a:ext uri="{FF2B5EF4-FFF2-40B4-BE49-F238E27FC236}">
                <a16:creationId xmlns:a16="http://schemas.microsoft.com/office/drawing/2014/main" id="{1918CEDD-5243-D74F-9254-FC9EC72EF83B}"/>
              </a:ext>
            </a:extLst>
          </p:cNvPr>
          <p:cNvSpPr>
            <a:spLocks noGrp="1"/>
          </p:cNvSpPr>
          <p:nvPr>
            <p:ph type="pic" sz="quarter" idx="17"/>
          </p:nvPr>
        </p:nvSpPr>
        <p:spPr>
          <a:xfrm>
            <a:off x="9643523" y="2184648"/>
            <a:ext cx="1084262" cy="1084263"/>
          </a:xfrm>
        </p:spPr>
        <p:txBody>
          <a:bodyPr/>
          <a:lstStyle/>
          <a:p>
            <a:endParaRPr lang="en-US"/>
          </a:p>
        </p:txBody>
      </p:sp>
    </p:spTree>
    <p:extLst>
      <p:ext uri="{BB962C8B-B14F-4D97-AF65-F5344CB8AC3E}">
        <p14:creationId xmlns:p14="http://schemas.microsoft.com/office/powerpoint/2010/main" val="4087255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ackground - Section Overview">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0CD4A-D291-DE4D-BAF2-B93045FB06D1}"/>
              </a:ext>
            </a:extLst>
          </p:cNvPr>
          <p:cNvSpPr>
            <a:spLocks noGrp="1"/>
          </p:cNvSpPr>
          <p:nvPr>
            <p:ph type="title"/>
          </p:nvPr>
        </p:nvSpPr>
        <p:spPr>
          <a:xfrm>
            <a:off x="801624" y="650311"/>
            <a:ext cx="6696456" cy="803077"/>
          </a:xfrm>
        </p:spPr>
        <p:txBody>
          <a:bodyPr anchor="t" anchorCtr="0"/>
          <a:lstStyle>
            <a:lvl1pPr>
              <a:lnSpc>
                <a:spcPct val="110000"/>
              </a:lnSpc>
              <a:defRPr sz="2400"/>
            </a:lvl1pPr>
          </a:lstStyle>
          <a:p>
            <a:r>
              <a:rPr lang="en-US" dirty="0"/>
              <a:t>Click to edit Master title style</a:t>
            </a:r>
          </a:p>
        </p:txBody>
      </p:sp>
      <p:sp>
        <p:nvSpPr>
          <p:cNvPr id="7" name="Text Placeholder 6">
            <a:extLst>
              <a:ext uri="{FF2B5EF4-FFF2-40B4-BE49-F238E27FC236}">
                <a16:creationId xmlns:a16="http://schemas.microsoft.com/office/drawing/2014/main" id="{84C9EE44-55EF-DF45-9D44-889E0FC9A9A6}"/>
              </a:ext>
            </a:extLst>
          </p:cNvPr>
          <p:cNvSpPr>
            <a:spLocks noGrp="1"/>
          </p:cNvSpPr>
          <p:nvPr>
            <p:ph type="body" sz="quarter" idx="10"/>
          </p:nvPr>
        </p:nvSpPr>
        <p:spPr>
          <a:xfrm>
            <a:off x="792481" y="2543976"/>
            <a:ext cx="6681216" cy="210978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arallelogram 1">
            <a:extLst>
              <a:ext uri="{FF2B5EF4-FFF2-40B4-BE49-F238E27FC236}">
                <a16:creationId xmlns:a16="http://schemas.microsoft.com/office/drawing/2014/main" id="{765B547D-3CF4-2343-9880-2242A361A626}"/>
              </a:ext>
            </a:extLst>
          </p:cNvPr>
          <p:cNvSpPr/>
          <p:nvPr userDrawn="1"/>
        </p:nvSpPr>
        <p:spPr>
          <a:xfrm>
            <a:off x="4582857" y="0"/>
            <a:ext cx="7609143" cy="6898450"/>
          </a:xfrm>
          <a:custGeom>
            <a:avLst/>
            <a:gdLst>
              <a:gd name="connsiteX0" fmla="*/ 0 w 5915025"/>
              <a:gd name="connsiteY0" fmla="*/ 6858000 h 6858000"/>
              <a:gd name="connsiteX1" fmla="*/ 1478756 w 5915025"/>
              <a:gd name="connsiteY1" fmla="*/ 0 h 6858000"/>
              <a:gd name="connsiteX2" fmla="*/ 5915025 w 5915025"/>
              <a:gd name="connsiteY2" fmla="*/ 0 h 6858000"/>
              <a:gd name="connsiteX3" fmla="*/ 4436269 w 5915025"/>
              <a:gd name="connsiteY3" fmla="*/ 6858000 h 6858000"/>
              <a:gd name="connsiteX4" fmla="*/ 0 w 5915025"/>
              <a:gd name="connsiteY4" fmla="*/ 6858000 h 6858000"/>
              <a:gd name="connsiteX0" fmla="*/ 0 w 7158038"/>
              <a:gd name="connsiteY0" fmla="*/ 6858000 h 6858000"/>
              <a:gd name="connsiteX1" fmla="*/ 1478756 w 7158038"/>
              <a:gd name="connsiteY1" fmla="*/ 0 h 6858000"/>
              <a:gd name="connsiteX2" fmla="*/ 7158038 w 7158038"/>
              <a:gd name="connsiteY2" fmla="*/ 0 h 6858000"/>
              <a:gd name="connsiteX3" fmla="*/ 4436269 w 7158038"/>
              <a:gd name="connsiteY3" fmla="*/ 6858000 h 6858000"/>
              <a:gd name="connsiteX4" fmla="*/ 0 w 7158038"/>
              <a:gd name="connsiteY4" fmla="*/ 6858000 h 6858000"/>
              <a:gd name="connsiteX0" fmla="*/ 0 w 7158038"/>
              <a:gd name="connsiteY0" fmla="*/ 6858000 h 6886575"/>
              <a:gd name="connsiteX1" fmla="*/ 1478756 w 7158038"/>
              <a:gd name="connsiteY1" fmla="*/ 0 h 6886575"/>
              <a:gd name="connsiteX2" fmla="*/ 7158038 w 7158038"/>
              <a:gd name="connsiteY2" fmla="*/ 0 h 6886575"/>
              <a:gd name="connsiteX3" fmla="*/ 7108031 w 7158038"/>
              <a:gd name="connsiteY3" fmla="*/ 6886575 h 6886575"/>
              <a:gd name="connsiteX4" fmla="*/ 0 w 7158038"/>
              <a:gd name="connsiteY4" fmla="*/ 6858000 h 6886575"/>
              <a:gd name="connsiteX0" fmla="*/ 0 w 7158038"/>
              <a:gd name="connsiteY0" fmla="*/ 6858000 h 6898450"/>
              <a:gd name="connsiteX1" fmla="*/ 1478756 w 7158038"/>
              <a:gd name="connsiteY1" fmla="*/ 0 h 6898450"/>
              <a:gd name="connsiteX2" fmla="*/ 7158038 w 7158038"/>
              <a:gd name="connsiteY2" fmla="*/ 0 h 6898450"/>
              <a:gd name="connsiteX3" fmla="*/ 7155532 w 7158038"/>
              <a:gd name="connsiteY3" fmla="*/ 6898450 h 6898450"/>
              <a:gd name="connsiteX4" fmla="*/ 0 w 7158038"/>
              <a:gd name="connsiteY4" fmla="*/ 6858000 h 68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8038" h="6898450">
                <a:moveTo>
                  <a:pt x="0" y="6858000"/>
                </a:moveTo>
                <a:lnTo>
                  <a:pt x="1478756" y="0"/>
                </a:lnTo>
                <a:lnTo>
                  <a:pt x="7158038" y="0"/>
                </a:lnTo>
                <a:cubicBezTo>
                  <a:pt x="7157203" y="2299483"/>
                  <a:pt x="7156367" y="4598967"/>
                  <a:pt x="7155532" y="6898450"/>
                </a:cubicBezTo>
                <a:lnTo>
                  <a:pt x="0" y="6858000"/>
                </a:lnTo>
                <a:close/>
              </a:path>
            </a:pathLst>
          </a:custGeom>
          <a:solidFill>
            <a:srgbClr val="AEDDE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629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Background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36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101C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a:xfrm>
            <a:off x="7629525" y="6350000"/>
            <a:ext cx="4114800" cy="365125"/>
          </a:xfrm>
          <a:prstGeom prst="rect">
            <a:avLst/>
          </a:prstGeom>
        </p:spPr>
        <p:txBody>
          <a:bodyPr/>
          <a:lstStyle>
            <a:lvl1pPr>
              <a:defRPr sz="1000"/>
            </a:lvl1pPr>
          </a:lstStyle>
          <a:p>
            <a:r>
              <a:rPr lang="en-US" dirty="0"/>
              <a:t>Amazon Confidential</a:t>
            </a:r>
          </a:p>
        </p:txBody>
      </p:sp>
      <p:sp>
        <p:nvSpPr>
          <p:cNvPr id="4" name="Rectangle 3"/>
          <p:cNvSpPr/>
          <p:nvPr userDrawn="1"/>
        </p:nvSpPr>
        <p:spPr>
          <a:xfrm>
            <a:off x="95250" y="6350000"/>
            <a:ext cx="2581275" cy="365125"/>
          </a:xfrm>
          <a:prstGeom prst="rect">
            <a:avLst/>
          </a:prstGeom>
          <a:solidFill>
            <a:srgbClr val="10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37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C693-4F8F-C348-A634-A2E7BB2D670A}"/>
              </a:ext>
            </a:extLst>
          </p:cNvPr>
          <p:cNvSpPr>
            <a:spLocks noGrp="1"/>
          </p:cNvSpPr>
          <p:nvPr>
            <p:ph type="title" hasCustomPrompt="1"/>
          </p:nvPr>
        </p:nvSpPr>
        <p:spPr>
          <a:xfrm>
            <a:off x="2264228" y="365125"/>
            <a:ext cx="9089571" cy="1325563"/>
          </a:xfrm>
        </p:spPr>
        <p:txBody>
          <a:bodyPr/>
          <a:lstStyle/>
          <a:p>
            <a:r>
              <a:rPr lang="en-US" dirty="0"/>
              <a:t>Click to edit add title</a:t>
            </a:r>
          </a:p>
        </p:txBody>
      </p:sp>
      <p:sp>
        <p:nvSpPr>
          <p:cNvPr id="4" name="Picture Placeholder 3">
            <a:extLst>
              <a:ext uri="{FF2B5EF4-FFF2-40B4-BE49-F238E27FC236}">
                <a16:creationId xmlns:a16="http://schemas.microsoft.com/office/drawing/2014/main" id="{1FBA9188-637C-854B-A69E-B601D5472F37}"/>
              </a:ext>
            </a:extLst>
          </p:cNvPr>
          <p:cNvSpPr>
            <a:spLocks noGrp="1"/>
          </p:cNvSpPr>
          <p:nvPr>
            <p:ph type="pic" sz="quarter" idx="10" hasCustomPrompt="1"/>
          </p:nvPr>
        </p:nvSpPr>
        <p:spPr>
          <a:xfrm>
            <a:off x="794657" y="365125"/>
            <a:ext cx="1262743" cy="1325563"/>
          </a:xfrm>
        </p:spPr>
        <p:txBody>
          <a:bodyPr>
            <a:normAutofit/>
          </a:bodyPr>
          <a:lstStyle>
            <a:lvl1pPr>
              <a:defRPr sz="1000"/>
            </a:lvl1pPr>
          </a:lstStyle>
          <a:p>
            <a:r>
              <a:rPr lang="en-US" dirty="0"/>
              <a:t>Click to add company logo</a:t>
            </a:r>
          </a:p>
        </p:txBody>
      </p:sp>
      <p:cxnSp>
        <p:nvCxnSpPr>
          <p:cNvPr id="7" name="Straight Arrow Connector 6">
            <a:extLst>
              <a:ext uri="{FF2B5EF4-FFF2-40B4-BE49-F238E27FC236}">
                <a16:creationId xmlns:a16="http://schemas.microsoft.com/office/drawing/2014/main" id="{20FD3582-0F3F-4A4C-9A19-1D6B6AA71F7D}"/>
              </a:ext>
            </a:extLst>
          </p:cNvPr>
          <p:cNvCxnSpPr>
            <a:cxnSpLocks/>
          </p:cNvCxnSpPr>
          <p:nvPr userDrawn="1"/>
        </p:nvCxnSpPr>
        <p:spPr>
          <a:xfrm>
            <a:off x="9111343" y="2732313"/>
            <a:ext cx="789967" cy="0"/>
          </a:xfrm>
          <a:prstGeom prst="straightConnector1">
            <a:avLst/>
          </a:prstGeom>
          <a:ln w="16192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 Placeholder 19">
            <a:extLst>
              <a:ext uri="{FF2B5EF4-FFF2-40B4-BE49-F238E27FC236}">
                <a16:creationId xmlns:a16="http://schemas.microsoft.com/office/drawing/2014/main" id="{37D9C792-728F-AA4E-B319-4FD2F814483F}"/>
              </a:ext>
            </a:extLst>
          </p:cNvPr>
          <p:cNvSpPr>
            <a:spLocks noGrp="1"/>
          </p:cNvSpPr>
          <p:nvPr>
            <p:ph type="body" sz="quarter" idx="16" hasCustomPrompt="1"/>
          </p:nvPr>
        </p:nvSpPr>
        <p:spPr>
          <a:xfrm>
            <a:off x="10163622" y="2246276"/>
            <a:ext cx="1555692" cy="265812"/>
          </a:xfrm>
        </p:spPr>
        <p:txBody>
          <a:bodyPr>
            <a:noAutofit/>
          </a:bodyPr>
          <a:lstStyle>
            <a:lvl1pPr marL="0" indent="0">
              <a:buFontTx/>
              <a:buNone/>
              <a:defRPr sz="1600" b="1" i="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a:lvl2pPr marL="239713" indent="-228600">
              <a:buFont typeface="+mj-lt"/>
              <a:buAutoNum type="arabicPeriod"/>
              <a:defRPr sz="1400"/>
            </a:lvl2pPr>
          </a:lstStyle>
          <a:p>
            <a:pPr lvl="0"/>
            <a:r>
              <a:rPr lang="en-US" dirty="0"/>
              <a:t>Future HVAs</a:t>
            </a:r>
          </a:p>
        </p:txBody>
      </p:sp>
      <p:sp>
        <p:nvSpPr>
          <p:cNvPr id="9" name="Text Placeholder 23">
            <a:extLst>
              <a:ext uri="{FF2B5EF4-FFF2-40B4-BE49-F238E27FC236}">
                <a16:creationId xmlns:a16="http://schemas.microsoft.com/office/drawing/2014/main" id="{6E29B6AF-DF9F-7646-BE96-9287290CF876}"/>
              </a:ext>
            </a:extLst>
          </p:cNvPr>
          <p:cNvSpPr>
            <a:spLocks noGrp="1"/>
          </p:cNvSpPr>
          <p:nvPr>
            <p:ph type="body" sz="quarter" idx="18" hasCustomPrompt="1"/>
          </p:nvPr>
        </p:nvSpPr>
        <p:spPr>
          <a:xfrm>
            <a:off x="10163175" y="2651704"/>
            <a:ext cx="1555750" cy="3094462"/>
          </a:xfrm>
        </p:spPr>
        <p:txBody>
          <a:bodyPr/>
          <a:lstStyle>
            <a:lvl1pPr marL="342900" indent="-342900">
              <a:buFont typeface="+mj-lt"/>
              <a:buAutoNum type="arabicPeriod"/>
              <a:defRPr sz="14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Edit text</a:t>
            </a:r>
          </a:p>
        </p:txBody>
      </p:sp>
      <p:sp>
        <p:nvSpPr>
          <p:cNvPr id="10" name="Text Placeholder 25">
            <a:extLst>
              <a:ext uri="{FF2B5EF4-FFF2-40B4-BE49-F238E27FC236}">
                <a16:creationId xmlns:a16="http://schemas.microsoft.com/office/drawing/2014/main" id="{37C8FD5D-E4BF-364C-8645-4C057727CAE5}"/>
              </a:ext>
            </a:extLst>
          </p:cNvPr>
          <p:cNvSpPr>
            <a:spLocks noGrp="1"/>
          </p:cNvSpPr>
          <p:nvPr>
            <p:ph type="body" sz="quarter" idx="19"/>
          </p:nvPr>
        </p:nvSpPr>
        <p:spPr>
          <a:xfrm>
            <a:off x="831363" y="3726866"/>
            <a:ext cx="1517650" cy="2019300"/>
          </a:xfrm>
        </p:spPr>
        <p:txBody>
          <a:bodyPr/>
          <a:lstStyle>
            <a:lvl1pPr marL="171450" indent="-171450">
              <a:buClr>
                <a:srgbClr val="00B0F0"/>
              </a:buClr>
              <a:buFont typeface="Arial" panose="020B0604020202020204" pitchFamily="34" charset="0"/>
              <a:buChar char="•"/>
              <a:defRPr sz="11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Edit Master text styles</a:t>
            </a:r>
          </a:p>
        </p:txBody>
      </p:sp>
      <p:sp>
        <p:nvSpPr>
          <p:cNvPr id="11" name="Text Placeholder 25">
            <a:extLst>
              <a:ext uri="{FF2B5EF4-FFF2-40B4-BE49-F238E27FC236}">
                <a16:creationId xmlns:a16="http://schemas.microsoft.com/office/drawing/2014/main" id="{8D380C25-D06B-4942-952D-5FA86123F909}"/>
              </a:ext>
            </a:extLst>
          </p:cNvPr>
          <p:cNvSpPr>
            <a:spLocks noGrp="1"/>
          </p:cNvSpPr>
          <p:nvPr>
            <p:ph type="body" sz="quarter" idx="20"/>
          </p:nvPr>
        </p:nvSpPr>
        <p:spPr>
          <a:xfrm>
            <a:off x="2610877" y="3726866"/>
            <a:ext cx="1517650" cy="2019300"/>
          </a:xfrm>
        </p:spPr>
        <p:txBody>
          <a:bodyPr/>
          <a:lstStyle>
            <a:lvl1pPr marL="171450" indent="-171450">
              <a:buClr>
                <a:srgbClr val="00B0F0"/>
              </a:buClr>
              <a:buFont typeface="Arial" panose="020B0604020202020204" pitchFamily="34" charset="0"/>
              <a:buChar char="•"/>
              <a:defRPr sz="11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Edit Master text styles</a:t>
            </a:r>
          </a:p>
        </p:txBody>
      </p:sp>
      <p:sp>
        <p:nvSpPr>
          <p:cNvPr id="12" name="Text Placeholder 25">
            <a:extLst>
              <a:ext uri="{FF2B5EF4-FFF2-40B4-BE49-F238E27FC236}">
                <a16:creationId xmlns:a16="http://schemas.microsoft.com/office/drawing/2014/main" id="{2CAFB114-116E-BD45-A5E8-4C8AC2620457}"/>
              </a:ext>
            </a:extLst>
          </p:cNvPr>
          <p:cNvSpPr>
            <a:spLocks noGrp="1"/>
          </p:cNvSpPr>
          <p:nvPr>
            <p:ph type="body" sz="quarter" idx="21"/>
          </p:nvPr>
        </p:nvSpPr>
        <p:spPr>
          <a:xfrm>
            <a:off x="4313584" y="3726866"/>
            <a:ext cx="1517650" cy="2019300"/>
          </a:xfrm>
        </p:spPr>
        <p:txBody>
          <a:bodyPr/>
          <a:lstStyle>
            <a:lvl1pPr marL="171450" indent="-171450">
              <a:buClr>
                <a:srgbClr val="00B0F0"/>
              </a:buClr>
              <a:buFont typeface="Arial" panose="020B0604020202020204" pitchFamily="34" charset="0"/>
              <a:buChar char="•"/>
              <a:defRPr sz="11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Edit Master text styles</a:t>
            </a:r>
          </a:p>
        </p:txBody>
      </p:sp>
      <p:sp>
        <p:nvSpPr>
          <p:cNvPr id="13" name="Text Placeholder 25">
            <a:extLst>
              <a:ext uri="{FF2B5EF4-FFF2-40B4-BE49-F238E27FC236}">
                <a16:creationId xmlns:a16="http://schemas.microsoft.com/office/drawing/2014/main" id="{B47C86B2-1DE8-AF4A-8DDD-ED56EB7ED034}"/>
              </a:ext>
            </a:extLst>
          </p:cNvPr>
          <p:cNvSpPr>
            <a:spLocks noGrp="1"/>
          </p:cNvSpPr>
          <p:nvPr>
            <p:ph type="body" sz="quarter" idx="22"/>
          </p:nvPr>
        </p:nvSpPr>
        <p:spPr>
          <a:xfrm>
            <a:off x="6093099" y="3717995"/>
            <a:ext cx="1517650" cy="2028171"/>
          </a:xfrm>
        </p:spPr>
        <p:txBody>
          <a:bodyPr/>
          <a:lstStyle>
            <a:lvl1pPr marL="171450" indent="-171450">
              <a:buClr>
                <a:srgbClr val="00B0F0"/>
              </a:buClr>
              <a:buFont typeface="Arial" panose="020B0604020202020204" pitchFamily="34" charset="0"/>
              <a:buChar char="•"/>
              <a:defRPr sz="11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Edit Master text styles</a:t>
            </a:r>
          </a:p>
        </p:txBody>
      </p:sp>
      <p:sp>
        <p:nvSpPr>
          <p:cNvPr id="14" name="Text Placeholder 25">
            <a:extLst>
              <a:ext uri="{FF2B5EF4-FFF2-40B4-BE49-F238E27FC236}">
                <a16:creationId xmlns:a16="http://schemas.microsoft.com/office/drawing/2014/main" id="{435121ED-34FC-2540-A10C-D1B43FE39ECE}"/>
              </a:ext>
            </a:extLst>
          </p:cNvPr>
          <p:cNvSpPr>
            <a:spLocks noGrp="1"/>
          </p:cNvSpPr>
          <p:nvPr>
            <p:ph type="body" sz="quarter" idx="23"/>
          </p:nvPr>
        </p:nvSpPr>
        <p:spPr>
          <a:xfrm>
            <a:off x="7890761" y="3735737"/>
            <a:ext cx="1517650" cy="2010429"/>
          </a:xfrm>
        </p:spPr>
        <p:txBody>
          <a:bodyPr/>
          <a:lstStyle>
            <a:lvl1pPr marL="171450" indent="-171450">
              <a:buClr>
                <a:srgbClr val="00B0F0"/>
              </a:buClr>
              <a:buFont typeface="Arial" panose="020B0604020202020204" pitchFamily="34" charset="0"/>
              <a:buChar char="•"/>
              <a:defRPr sz="11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pPr lvl="0"/>
            <a:r>
              <a:rPr lang="en-US" dirty="0"/>
              <a:t>Edit Master text styles</a:t>
            </a:r>
          </a:p>
        </p:txBody>
      </p:sp>
    </p:spTree>
    <p:extLst>
      <p:ext uri="{BB962C8B-B14F-4D97-AF65-F5344CB8AC3E}">
        <p14:creationId xmlns:p14="http://schemas.microsoft.com/office/powerpoint/2010/main" val="3781272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89CCB-C143-194C-AF51-36CE0E344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98780-7EE6-CE4E-BAD5-B5D5C839B1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B6CDB-6C29-1945-AD1A-F6FB5CD49B12}"/>
              </a:ext>
            </a:extLst>
          </p:cNvPr>
          <p:cNvSpPr>
            <a:spLocks noGrp="1"/>
          </p:cNvSpPr>
          <p:nvPr>
            <p:ph type="dt" sz="half" idx="10"/>
          </p:nvPr>
        </p:nvSpPr>
        <p:spPr/>
        <p:txBody>
          <a:bodyPr/>
          <a:lstStyle/>
          <a:p>
            <a:fld id="{B2A305D4-306C-B240-8017-EA4F701A5233}" type="datetimeFigureOut">
              <a:rPr lang="en-US" smtClean="0"/>
              <a:t>5/3/2024</a:t>
            </a:fld>
            <a:endParaRPr lang="en-US" dirty="0"/>
          </a:p>
        </p:txBody>
      </p:sp>
      <p:sp>
        <p:nvSpPr>
          <p:cNvPr id="5" name="Footer Placeholder 4">
            <a:extLst>
              <a:ext uri="{FF2B5EF4-FFF2-40B4-BE49-F238E27FC236}">
                <a16:creationId xmlns:a16="http://schemas.microsoft.com/office/drawing/2014/main" id="{18F1A1E3-D070-C747-8323-063EA8ADF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A9035-C9A9-484F-8551-11F958556DFF}"/>
              </a:ext>
            </a:extLst>
          </p:cNvPr>
          <p:cNvSpPr>
            <a:spLocks noGrp="1"/>
          </p:cNvSpPr>
          <p:nvPr>
            <p:ph type="sldNum" sz="quarter" idx="12"/>
          </p:nvPr>
        </p:nvSpPr>
        <p:spPr/>
        <p:txBody>
          <a:bodyPr/>
          <a:lstStyle/>
          <a:p>
            <a:fld id="{146E5663-5178-FE4B-A173-08978DEEF192}" type="slidenum">
              <a:rPr lang="en-US" smtClean="0"/>
              <a:t>‹#›</a:t>
            </a:fld>
            <a:endParaRPr lang="en-US"/>
          </a:p>
        </p:txBody>
      </p:sp>
    </p:spTree>
    <p:extLst>
      <p:ext uri="{BB962C8B-B14F-4D97-AF65-F5344CB8AC3E}">
        <p14:creationId xmlns:p14="http://schemas.microsoft.com/office/powerpoint/2010/main" val="44842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White Backgroun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29777" y="439839"/>
            <a:ext cx="10511991" cy="1164372"/>
          </a:xfrm>
        </p:spPr>
        <p:txBody>
          <a:bodyPr anchor="t" anchorCtr="0"/>
          <a:lstStyle/>
          <a:p>
            <a:r>
              <a:rPr lang="en-US" dirty="0"/>
              <a:t>Title Slide</a:t>
            </a:r>
          </a:p>
        </p:txBody>
      </p:sp>
    </p:spTree>
    <p:extLst>
      <p:ext uri="{BB962C8B-B14F-4D97-AF65-F5344CB8AC3E}">
        <p14:creationId xmlns:p14="http://schemas.microsoft.com/office/powerpoint/2010/main" val="4277008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04">
          <p15:clr>
            <a:srgbClr val="FBAE40"/>
          </p15:clr>
        </p15:guide>
        <p15:guide id="4" orient="horz" pos="1824">
          <p15:clr>
            <a:srgbClr val="FBAE40"/>
          </p15:clr>
        </p15:guide>
        <p15:guide id="5" orient="horz" pos="14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D449D6-2CF1-4CFD-8900-4D5AA83EA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4988820"/>
            <a:ext cx="3147307" cy="3147307"/>
          </a:xfrm>
          <a:prstGeom prst="rect">
            <a:avLst/>
          </a:prstGeom>
        </p:spPr>
      </p:pic>
      <p:pic>
        <p:nvPicPr>
          <p:cNvPr id="12" name="Picture 11">
            <a:extLst>
              <a:ext uri="{FF2B5EF4-FFF2-40B4-BE49-F238E27FC236}">
                <a16:creationId xmlns:a16="http://schemas.microsoft.com/office/drawing/2014/main" id="{F12023AC-3F6B-4654-9AE4-CB48295DA3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9622E51-BF86-483F-A5A1-27AB5D5F73E5}"/>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3BD04758-5267-4B2E-AA42-C11CF648985D}"/>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pic>
        <p:nvPicPr>
          <p:cNvPr id="15" name="Picture 14">
            <a:extLst>
              <a:ext uri="{FF2B5EF4-FFF2-40B4-BE49-F238E27FC236}">
                <a16:creationId xmlns:a16="http://schemas.microsoft.com/office/drawing/2014/main" id="{A7978261-B3BF-4E6D-919B-417DDA0E50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pic>
        <p:nvPicPr>
          <p:cNvPr id="16" name="Picture 15">
            <a:extLst>
              <a:ext uri="{FF2B5EF4-FFF2-40B4-BE49-F238E27FC236}">
                <a16:creationId xmlns:a16="http://schemas.microsoft.com/office/drawing/2014/main" id="{0BC0F344-0B69-4019-8D38-818E9547266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2088555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306C-FDAD-D34F-A8DF-848397D9F791}"/>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E6B48D7-E587-3546-BD64-45A18B6A8D73}"/>
              </a:ext>
            </a:extLst>
          </p:cNvPr>
          <p:cNvSpPr>
            <a:spLocks noGrp="1"/>
          </p:cNvSpPr>
          <p:nvPr>
            <p:ph idx="1"/>
          </p:nvPr>
        </p:nvSpPr>
        <p:spPr>
          <a:xfrm>
            <a:off x="885444" y="1373594"/>
            <a:ext cx="10477500" cy="4351338"/>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CB2D15-6244-A542-EC2D-6178EE168D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pic>
        <p:nvPicPr>
          <p:cNvPr id="6" name="Picture 5">
            <a:extLst>
              <a:ext uri="{FF2B5EF4-FFF2-40B4-BE49-F238E27FC236}">
                <a16:creationId xmlns:a16="http://schemas.microsoft.com/office/drawing/2014/main" id="{5AE20779-1FE5-4C45-88CF-E53D6DFB4743}"/>
              </a:ext>
            </a:extLst>
          </p:cNvPr>
          <p:cNvPicPr>
            <a:picLocks noChangeAspect="1"/>
          </p:cNvPicPr>
          <p:nvPr userDrawn="1"/>
        </p:nvPicPr>
        <p:blipFill>
          <a:blip r:embed="rId3"/>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2099549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306C-FDAD-D34F-A8DF-848397D9F79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E6B48D7-E587-3546-BD64-45A18B6A8D73}"/>
              </a:ext>
            </a:extLst>
          </p:cNvPr>
          <p:cNvSpPr>
            <a:spLocks noGrp="1"/>
          </p:cNvSpPr>
          <p:nvPr>
            <p:ph idx="1"/>
          </p:nvPr>
        </p:nvSpPr>
        <p:spPr>
          <a:xfrm>
            <a:off x="885444" y="1373594"/>
            <a:ext cx="10477500" cy="4351338"/>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1A74DB73-5134-4E97-A7B9-66E2FC0C6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4988820"/>
            <a:ext cx="3147307" cy="3147307"/>
          </a:xfrm>
          <a:prstGeom prst="rect">
            <a:avLst/>
          </a:prstGeom>
        </p:spPr>
      </p:pic>
    </p:spTree>
    <p:extLst>
      <p:ext uri="{BB962C8B-B14F-4D97-AF65-F5344CB8AC3E}">
        <p14:creationId xmlns:p14="http://schemas.microsoft.com/office/powerpoint/2010/main" val="3298420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8186738" y="0"/>
            <a:ext cx="400526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85A4D6-E3AA-8344-AECB-7D89B2EC47EA}"/>
              </a:ext>
            </a:extLst>
          </p:cNvPr>
          <p:cNvSpPr>
            <a:spLocks noGrp="1"/>
          </p:cNvSpPr>
          <p:nvPr>
            <p:ph type="title"/>
          </p:nvPr>
        </p:nvSpPr>
        <p:spPr>
          <a:xfrm>
            <a:off x="315229" y="377813"/>
            <a:ext cx="8070235" cy="365125"/>
          </a:xfrm>
        </p:spPr>
        <p:txBody>
          <a:bodyPr/>
          <a:lstStyle>
            <a:lvl1pPr>
              <a:defRPr>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6D3A368-2E9C-2E49-A789-4F8692081DEF}"/>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4BDCFE2F-09CD-4995-8C6A-AEF2A409A0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285112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24F08B2-C880-0E4F-9DE5-BC4190F63A02}"/>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9" name="Text Placeholder 4">
            <a:extLst>
              <a:ext uri="{FF2B5EF4-FFF2-40B4-BE49-F238E27FC236}">
                <a16:creationId xmlns:a16="http://schemas.microsoft.com/office/drawing/2014/main" id="{20B33A86-2F20-5748-8FD8-A82E5D9BDA22}"/>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EFC22A8-680B-4B07-9ABB-ED9210DFD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2742165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3419282-8C2B-E443-AD7F-DE2A248721DD}"/>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DAAB8FE8-EEA0-0D49-945A-389C217B9F4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6A34FC8-FD4B-43E8-B0D5-EA530FE6EB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3164450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3195586" y="0"/>
            <a:ext cx="8996413"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B6A2181-31B7-8B41-9F04-1EEA8B796F01}"/>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9" name="Text Placeholder 4">
            <a:extLst>
              <a:ext uri="{FF2B5EF4-FFF2-40B4-BE49-F238E27FC236}">
                <a16:creationId xmlns:a16="http://schemas.microsoft.com/office/drawing/2014/main" id="{A632E4E5-23E3-C542-81E8-6AA378AB1CC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57DDAB7-780E-4028-BC3C-F0365AC028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211110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mazon Ember Light" panose="020B0403020204020204" pitchFamily="34" charset="0"/>
                <a:ea typeface="Amazon Ember Light" panose="020B0403020204020204" pitchFamily="34" charset="0"/>
                <a:cs typeface="Amazon Ember Light" panose="020B0403020204020204" pitchFamily="34" charset="0"/>
              </a:defRPr>
            </a:lvl1pPr>
            <a:lvl2pPr>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defRPr>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185264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a:off x="0"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6E0C31-AA86-F54B-B0F1-9F2D675D782A}"/>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E7175EDA-F763-5B49-91D5-587B1BF6BD88}"/>
              </a:ext>
            </a:extLst>
          </p:cNvPr>
          <p:cNvSpPr>
            <a:spLocks noGrp="1"/>
          </p:cNvSpPr>
          <p:nvPr>
            <p:ph type="body" sz="quarter" idx="10"/>
          </p:nvPr>
        </p:nvSpPr>
        <p:spPr>
          <a:xfrm>
            <a:off x="885444"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C87CA8A5-FE80-DF46-B67E-90EF92112702}"/>
              </a:ext>
            </a:extLst>
          </p:cNvPr>
          <p:cNvSpPr>
            <a:spLocks noGrp="1"/>
          </p:cNvSpPr>
          <p:nvPr>
            <p:ph type="body" sz="quarter" idx="11"/>
          </p:nvPr>
        </p:nvSpPr>
        <p:spPr>
          <a:xfrm>
            <a:off x="6505956"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C9504CF-6805-4CEF-A472-88F20F520F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4174699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bg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4" y="1304544"/>
            <a:ext cx="6717791" cy="4169664"/>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E7527-7B8D-6C42-A488-6EBF7297E295}"/>
              </a:ext>
            </a:extLst>
          </p:cNvPr>
          <p:cNvSpPr>
            <a:spLocks noGrp="1"/>
          </p:cNvSpPr>
          <p:nvPr>
            <p:ph type="title"/>
          </p:nvPr>
        </p:nvSpPr>
        <p:spPr>
          <a:xfrm>
            <a:off x="315229" y="377813"/>
            <a:ext cx="8070235" cy="365125"/>
          </a:xfrm>
        </p:spPr>
        <p:txBody>
          <a:bodyPr/>
          <a:lstStyle/>
          <a:p>
            <a:r>
              <a:rPr lang="en-US"/>
              <a:t>Click to edit Master title style</a:t>
            </a:r>
          </a:p>
        </p:txBody>
      </p:sp>
      <p:sp>
        <p:nvSpPr>
          <p:cNvPr id="7" name="Text Placeholder 4">
            <a:extLst>
              <a:ext uri="{FF2B5EF4-FFF2-40B4-BE49-F238E27FC236}">
                <a16:creationId xmlns:a16="http://schemas.microsoft.com/office/drawing/2014/main" id="{5FC268A3-F97D-5543-9C6E-4BCF94C78177}"/>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F4CFF1A9-8E46-4495-B443-9910A940C68C}"/>
              </a:ext>
            </a:extLst>
          </p:cNvPr>
          <p:cNvPicPr>
            <a:picLocks noChangeAspect="1"/>
          </p:cNvPicPr>
          <p:nvPr userDrawn="1"/>
        </p:nvPicPr>
        <p:blipFill>
          <a:blip r:embed="rId2"/>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2089385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C7A42188-71BA-2D43-877C-46F808ECF307}"/>
              </a:ext>
            </a:extLst>
          </p:cNvPr>
          <p:cNvSpPr/>
          <p:nvPr userDrawn="1"/>
        </p:nvSpPr>
        <p:spPr>
          <a:xfrm>
            <a:off x="0" y="1183647"/>
            <a:ext cx="4329112" cy="5674353"/>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59F4E-B34A-C24D-A42B-2A544404467D}"/>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9B094A0-19B7-894D-BA51-C87BC7597850}"/>
              </a:ext>
            </a:extLst>
          </p:cNvPr>
          <p:cNvSpPr>
            <a:spLocks noGrp="1"/>
          </p:cNvSpPr>
          <p:nvPr>
            <p:ph type="body" sz="quarter" idx="10"/>
          </p:nvPr>
        </p:nvSpPr>
        <p:spPr>
          <a:xfrm>
            <a:off x="5045964" y="1379347"/>
            <a:ext cx="6307836"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A4A82641-41B2-4805-B9DC-5A4CB85FE1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1176224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23F8E-C190-084B-A678-31EDA2329780}"/>
              </a:ext>
            </a:extLst>
          </p:cNvPr>
          <p:cNvSpPr>
            <a:spLocks noGrp="1"/>
          </p:cNvSpPr>
          <p:nvPr>
            <p:ph type="title"/>
          </p:nvPr>
        </p:nvSpPr>
        <p:spPr/>
        <p:txBody>
          <a:bodyPr/>
          <a:lstStyle/>
          <a:p>
            <a:r>
              <a:rPr lang="en-US"/>
              <a:t>Click to edit Master title style</a:t>
            </a:r>
          </a:p>
        </p:txBody>
      </p:sp>
      <p:sp>
        <p:nvSpPr>
          <p:cNvPr id="6" name="Text Placeholder 4">
            <a:extLst>
              <a:ext uri="{FF2B5EF4-FFF2-40B4-BE49-F238E27FC236}">
                <a16:creationId xmlns:a16="http://schemas.microsoft.com/office/drawing/2014/main" id="{80AC02C8-331B-4D4A-A14A-1672D5BFCB56}"/>
              </a:ext>
            </a:extLst>
          </p:cNvPr>
          <p:cNvSpPr>
            <a:spLocks noGrp="1"/>
          </p:cNvSpPr>
          <p:nvPr>
            <p:ph type="body" sz="quarter" idx="10"/>
          </p:nvPr>
        </p:nvSpPr>
        <p:spPr>
          <a:xfrm>
            <a:off x="885444" y="1379347"/>
            <a:ext cx="5210556"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67AE1EB0-14E0-4794-9087-7EAB2D01D8DD}"/>
              </a:ext>
            </a:extLst>
          </p:cNvPr>
          <p:cNvPicPr>
            <a:picLocks noChangeAspect="1"/>
          </p:cNvPicPr>
          <p:nvPr userDrawn="1"/>
        </p:nvPicPr>
        <p:blipFill>
          <a:blip r:embed="rId2"/>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2192521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1" y="0"/>
            <a:ext cx="6586538"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E91C5-7F60-2D45-A4CF-E1B70F9FA56A}"/>
              </a:ext>
            </a:extLst>
          </p:cNvPr>
          <p:cNvSpPr>
            <a:spLocks noGrp="1"/>
          </p:cNvSpPr>
          <p:nvPr>
            <p:ph type="title"/>
          </p:nvPr>
        </p:nvSpPr>
        <p:spPr/>
        <p:txBody>
          <a:bodyPr/>
          <a:lstStyle/>
          <a:p>
            <a:r>
              <a:rPr lang="en-US"/>
              <a:t>Click to edit Master title style</a:t>
            </a:r>
          </a:p>
        </p:txBody>
      </p:sp>
      <p:sp>
        <p:nvSpPr>
          <p:cNvPr id="6" name="Text Placeholder 4">
            <a:extLst>
              <a:ext uri="{FF2B5EF4-FFF2-40B4-BE49-F238E27FC236}">
                <a16:creationId xmlns:a16="http://schemas.microsoft.com/office/drawing/2014/main" id="{D4A12811-90DB-7841-9A34-99DCE865DB69}"/>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a:extLst>
              <a:ext uri="{FF2B5EF4-FFF2-40B4-BE49-F238E27FC236}">
                <a16:creationId xmlns:a16="http://schemas.microsoft.com/office/drawing/2014/main" id="{C68E45AF-9860-E446-804B-B04BB618E106}"/>
              </a:ext>
            </a:extLst>
          </p:cNvPr>
          <p:cNvSpPr>
            <a:spLocks noGrp="1"/>
          </p:cNvSpPr>
          <p:nvPr>
            <p:ph type="body" sz="quarter" idx="11"/>
          </p:nvPr>
        </p:nvSpPr>
        <p:spPr>
          <a:xfrm>
            <a:off x="6505956" y="1376610"/>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3A26A9BB-DCC0-4B7A-873F-054CD8AE6928}"/>
              </a:ext>
            </a:extLst>
          </p:cNvPr>
          <p:cNvPicPr>
            <a:picLocks noChangeAspect="1"/>
          </p:cNvPicPr>
          <p:nvPr userDrawn="1"/>
        </p:nvPicPr>
        <p:blipFill>
          <a:blip r:embed="rId2"/>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3564407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1" y="0"/>
            <a:ext cx="6586538"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riangle 1">
            <a:extLst>
              <a:ext uri="{FF2B5EF4-FFF2-40B4-BE49-F238E27FC236}">
                <a16:creationId xmlns:a16="http://schemas.microsoft.com/office/drawing/2014/main" id="{28D4B17F-54FE-F24D-B188-43C26ADCAC62}"/>
              </a:ext>
            </a:extLst>
          </p:cNvPr>
          <p:cNvSpPr/>
          <p:nvPr userDrawn="1"/>
        </p:nvSpPr>
        <p:spPr>
          <a:xfrm rot="5931613">
            <a:off x="5488782" y="2905536"/>
            <a:ext cx="1214437" cy="10469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600D93A-B490-6042-B53B-8F2122DAF4C1}"/>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18737438-5226-214E-8BFD-32C6E768B77D}"/>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6D61A364-C707-E54D-BFA8-58FC98A9F0E0}"/>
              </a:ext>
            </a:extLst>
          </p:cNvPr>
          <p:cNvSpPr>
            <a:spLocks noGrp="1"/>
          </p:cNvSpPr>
          <p:nvPr>
            <p:ph type="body" sz="quarter" idx="11"/>
          </p:nvPr>
        </p:nvSpPr>
        <p:spPr>
          <a:xfrm>
            <a:off x="6505956" y="1376610"/>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45BC110-AAF8-4DF7-A881-41114C2DA313}"/>
              </a:ext>
            </a:extLst>
          </p:cNvPr>
          <p:cNvPicPr>
            <a:picLocks noChangeAspect="1"/>
          </p:cNvPicPr>
          <p:nvPr userDrawn="1"/>
        </p:nvPicPr>
        <p:blipFill>
          <a:blip r:embed="rId2"/>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2806636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6586538"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riangle 1">
            <a:extLst>
              <a:ext uri="{FF2B5EF4-FFF2-40B4-BE49-F238E27FC236}">
                <a16:creationId xmlns:a16="http://schemas.microsoft.com/office/drawing/2014/main" id="{28D4B17F-54FE-F24D-B188-43C26ADCAC62}"/>
              </a:ext>
            </a:extLst>
          </p:cNvPr>
          <p:cNvSpPr/>
          <p:nvPr userDrawn="1"/>
        </p:nvSpPr>
        <p:spPr>
          <a:xfrm rot="5931613">
            <a:off x="5488782" y="2905536"/>
            <a:ext cx="1214437" cy="104692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E8E9ECA-DFE3-0C40-9FE1-804E1C30F5C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Text Placeholder 4">
            <a:extLst>
              <a:ext uri="{FF2B5EF4-FFF2-40B4-BE49-F238E27FC236}">
                <a16:creationId xmlns:a16="http://schemas.microsoft.com/office/drawing/2014/main" id="{22C89DB6-64AC-1446-A174-0E70AB205B3D}"/>
              </a:ext>
            </a:extLst>
          </p:cNvPr>
          <p:cNvSpPr>
            <a:spLocks noGrp="1"/>
          </p:cNvSpPr>
          <p:nvPr>
            <p:ph type="body" sz="quarter" idx="10"/>
          </p:nvPr>
        </p:nvSpPr>
        <p:spPr>
          <a:xfrm>
            <a:off x="885444"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A3B57238-A835-554C-92F7-8D8408B353C3}"/>
              </a:ext>
            </a:extLst>
          </p:cNvPr>
          <p:cNvSpPr>
            <a:spLocks noGrp="1"/>
          </p:cNvSpPr>
          <p:nvPr>
            <p:ph type="body" sz="quarter" idx="11"/>
          </p:nvPr>
        </p:nvSpPr>
        <p:spPr>
          <a:xfrm>
            <a:off x="6505956" y="1376610"/>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C6A5A2A-9C44-4FD9-A232-560C9D818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794660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37DB4-7076-6441-861C-0FF23ACDFEAD}"/>
              </a:ext>
            </a:extLst>
          </p:cNvPr>
          <p:cNvSpPr/>
          <p:nvPr userDrawn="1"/>
        </p:nvSpPr>
        <p:spPr>
          <a:xfrm>
            <a:off x="0" y="2379519"/>
            <a:ext cx="12192000" cy="343939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C2B91-004D-2741-AA68-50FB117ADDBA}"/>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B732BD0-C965-5C45-A8F5-4482DF271C3E}"/>
              </a:ext>
            </a:extLst>
          </p:cNvPr>
          <p:cNvSpPr>
            <a:spLocks noGrp="1"/>
          </p:cNvSpPr>
          <p:nvPr>
            <p:ph type="body" sz="quarter" idx="10"/>
          </p:nvPr>
        </p:nvSpPr>
        <p:spPr>
          <a:xfrm>
            <a:off x="885444" y="1026057"/>
            <a:ext cx="5210556" cy="12443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10" name="Text Placeholder 4">
            <a:extLst>
              <a:ext uri="{FF2B5EF4-FFF2-40B4-BE49-F238E27FC236}">
                <a16:creationId xmlns:a16="http://schemas.microsoft.com/office/drawing/2014/main" id="{56BCEF5E-39FF-824E-BA1B-5E2131CBFD6A}"/>
              </a:ext>
            </a:extLst>
          </p:cNvPr>
          <p:cNvSpPr>
            <a:spLocks noGrp="1"/>
          </p:cNvSpPr>
          <p:nvPr>
            <p:ph type="body" sz="quarter" idx="11"/>
          </p:nvPr>
        </p:nvSpPr>
        <p:spPr>
          <a:xfrm>
            <a:off x="890016" y="2647677"/>
            <a:ext cx="10463784" cy="2911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994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37DB4-7076-6441-861C-0FF23ACDFEAD}"/>
              </a:ext>
            </a:extLst>
          </p:cNvPr>
          <p:cNvSpPr/>
          <p:nvPr userDrawn="1"/>
        </p:nvSpPr>
        <p:spPr>
          <a:xfrm>
            <a:off x="0" y="2836718"/>
            <a:ext cx="12192000" cy="402128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858FC0-1CA8-144D-BD6E-7ADA1C28F658}"/>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9D7CC685-734F-9345-ABA3-E957C60225B4}"/>
              </a:ext>
            </a:extLst>
          </p:cNvPr>
          <p:cNvSpPr>
            <a:spLocks noGrp="1"/>
          </p:cNvSpPr>
          <p:nvPr>
            <p:ph type="body" sz="quarter" idx="10"/>
          </p:nvPr>
        </p:nvSpPr>
        <p:spPr>
          <a:xfrm>
            <a:off x="885444" y="1026057"/>
            <a:ext cx="5210556" cy="15484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10" name="Text Placeholder 4">
            <a:extLst>
              <a:ext uri="{FF2B5EF4-FFF2-40B4-BE49-F238E27FC236}">
                <a16:creationId xmlns:a16="http://schemas.microsoft.com/office/drawing/2014/main" id="{8C372A7D-2CB8-F34E-B205-2F40E6318144}"/>
              </a:ext>
            </a:extLst>
          </p:cNvPr>
          <p:cNvSpPr>
            <a:spLocks noGrp="1"/>
          </p:cNvSpPr>
          <p:nvPr>
            <p:ph type="body" sz="quarter" idx="11"/>
          </p:nvPr>
        </p:nvSpPr>
        <p:spPr>
          <a:xfrm>
            <a:off x="890016" y="3260325"/>
            <a:ext cx="10463784" cy="2911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1CFDA4B-D369-6FC2-8D62-944C547616F3}"/>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7" name="Picture 6">
            <a:extLst>
              <a:ext uri="{FF2B5EF4-FFF2-40B4-BE49-F238E27FC236}">
                <a16:creationId xmlns:a16="http://schemas.microsoft.com/office/drawing/2014/main" id="{981D1B2C-FA5A-477E-9D74-35C88FC77D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334119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rot="16200000" flipV="1">
            <a:off x="3711286" y="-1622714"/>
            <a:ext cx="4769427" cy="12192001"/>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521E0-B7F7-304F-818D-E274AC14265C}"/>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B283128-B55A-0D4E-93EB-01582D770671}"/>
              </a:ext>
            </a:extLst>
          </p:cNvPr>
          <p:cNvSpPr>
            <a:spLocks noGrp="1"/>
          </p:cNvSpPr>
          <p:nvPr>
            <p:ph type="body" sz="quarter" idx="10"/>
          </p:nvPr>
        </p:nvSpPr>
        <p:spPr>
          <a:xfrm>
            <a:off x="885444" y="1026057"/>
            <a:ext cx="5210556" cy="12443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10" name="Text Placeholder 4">
            <a:extLst>
              <a:ext uri="{FF2B5EF4-FFF2-40B4-BE49-F238E27FC236}">
                <a16:creationId xmlns:a16="http://schemas.microsoft.com/office/drawing/2014/main" id="{5269F18B-3379-A74C-85DA-613047B63AF7}"/>
              </a:ext>
            </a:extLst>
          </p:cNvPr>
          <p:cNvSpPr>
            <a:spLocks noGrp="1"/>
          </p:cNvSpPr>
          <p:nvPr>
            <p:ph type="body" sz="quarter" idx="11"/>
          </p:nvPr>
        </p:nvSpPr>
        <p:spPr>
          <a:xfrm>
            <a:off x="890016" y="3250468"/>
            <a:ext cx="10463784" cy="2911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FFBB11AA-5312-B37B-8053-54E9B4FC46F5}"/>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8" name="Picture 7">
            <a:extLst>
              <a:ext uri="{FF2B5EF4-FFF2-40B4-BE49-F238E27FC236}">
                <a16:creationId xmlns:a16="http://schemas.microsoft.com/office/drawing/2014/main" id="{21366271-B586-4CA7-8F5C-085E0D2516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386851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1902054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B9CDC-FF7A-8543-8054-22D41E927B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58" y="11287"/>
            <a:ext cx="5893942"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4CCA7-1B47-B040-8A99-FA0487E94D4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Text Placeholder 4">
            <a:extLst>
              <a:ext uri="{FF2B5EF4-FFF2-40B4-BE49-F238E27FC236}">
                <a16:creationId xmlns:a16="http://schemas.microsoft.com/office/drawing/2014/main" id="{910508B9-9DDC-1B45-ACD2-39AB1FD3B973}"/>
              </a:ext>
            </a:extLst>
          </p:cNvPr>
          <p:cNvSpPr>
            <a:spLocks noGrp="1"/>
          </p:cNvSpPr>
          <p:nvPr>
            <p:ph type="body" sz="quarter" idx="10"/>
          </p:nvPr>
        </p:nvSpPr>
        <p:spPr>
          <a:xfrm>
            <a:off x="885444"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2EDC89D-4233-9B55-B437-57446FD0F5F9}"/>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9" name="Picture 8">
            <a:extLst>
              <a:ext uri="{FF2B5EF4-FFF2-40B4-BE49-F238E27FC236}">
                <a16:creationId xmlns:a16="http://schemas.microsoft.com/office/drawing/2014/main" id="{FDF01C3F-F926-40F2-B5EC-1E67B7FF7A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3570808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E0B978-D0A8-604E-8AAD-1B22D3AFE5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17"/>
          <a:stretch/>
        </p:blipFill>
        <p:spPr>
          <a:xfrm>
            <a:off x="5196048" y="0"/>
            <a:ext cx="7204945"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A7257-73F4-2F46-AEFA-72DA38ABF4B3}"/>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4CBC8298-755D-3647-BBA8-256DD98A2DE3}"/>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7D52E084-02B1-3B83-F6CA-79B29A8C1B6D}"/>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11" name="Picture 10">
            <a:extLst>
              <a:ext uri="{FF2B5EF4-FFF2-40B4-BE49-F238E27FC236}">
                <a16:creationId xmlns:a16="http://schemas.microsoft.com/office/drawing/2014/main" id="{28554D42-1EB5-44ED-AA1B-00B2FF652B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1050203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3CD635-0364-254E-A93B-0BF7432209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753" t="-267"/>
          <a:stretch/>
        </p:blipFill>
        <p:spPr>
          <a:xfrm>
            <a:off x="3775467" y="-1048"/>
            <a:ext cx="8416534"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8070235"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27134-E88E-3441-8C9C-E541260E9352}"/>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A7CC4E80-5082-0E49-B6DB-7E2F2E126A64}"/>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33ED98AB-BBEA-BC83-C025-B97D0C249154}"/>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9" name="Picture 8">
            <a:extLst>
              <a:ext uri="{FF2B5EF4-FFF2-40B4-BE49-F238E27FC236}">
                <a16:creationId xmlns:a16="http://schemas.microsoft.com/office/drawing/2014/main" id="{24B5CBB5-2BEA-493A-A4B7-F1E83531EF68}"/>
              </a:ext>
            </a:extLst>
          </p:cNvPr>
          <p:cNvPicPr>
            <a:picLocks noChangeAspect="1"/>
          </p:cNvPicPr>
          <p:nvPr userDrawn="1"/>
        </p:nvPicPr>
        <p:blipFill>
          <a:blip r:embed="rId3"/>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2940136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E0B978-D0A8-604E-8AAD-1B22D3AFE5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6048" y="0"/>
            <a:ext cx="7204945"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A7257-73F4-2F46-AEFA-72DA38ABF4B3}"/>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4CBC8298-755D-3647-BBA8-256DD98A2DE3}"/>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49925322-C2EC-3327-7AD6-493755CDEAF1}"/>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9" name="Picture 8">
            <a:extLst>
              <a:ext uri="{FF2B5EF4-FFF2-40B4-BE49-F238E27FC236}">
                <a16:creationId xmlns:a16="http://schemas.microsoft.com/office/drawing/2014/main" id="{BF3BDBBF-EED6-4726-91FC-08A3D7B22239}"/>
              </a:ext>
            </a:extLst>
          </p:cNvPr>
          <p:cNvPicPr>
            <a:picLocks noChangeAspect="1"/>
          </p:cNvPicPr>
          <p:nvPr userDrawn="1"/>
        </p:nvPicPr>
        <p:blipFill>
          <a:blip r:embed="rId3"/>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85645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ABE35A-A6AD-5840-BAEE-AFEF85E3B9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13077" y="829503"/>
            <a:ext cx="4278923" cy="5198994"/>
          </a:xfrm>
          <a:prstGeom prst="rect">
            <a:avLst/>
          </a:prstGeom>
        </p:spPr>
      </p:pic>
      <p:pic>
        <p:nvPicPr>
          <p:cNvPr id="9" name="Picture 8">
            <a:extLst>
              <a:ext uri="{FF2B5EF4-FFF2-40B4-BE49-F238E27FC236}">
                <a16:creationId xmlns:a16="http://schemas.microsoft.com/office/drawing/2014/main" id="{49B96B59-4D00-3341-A3FC-C19C14B93C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77857" y="1273997"/>
            <a:ext cx="3734691" cy="4304870"/>
          </a:xfrm>
          <a:prstGeom prst="roundRect">
            <a:avLst>
              <a:gd name="adj" fmla="val 4287"/>
            </a:avLst>
          </a:prstGeom>
        </p:spPr>
      </p:pic>
      <p:sp>
        <p:nvSpPr>
          <p:cNvPr id="3" name="Title 2">
            <a:extLst>
              <a:ext uri="{FF2B5EF4-FFF2-40B4-BE49-F238E27FC236}">
                <a16:creationId xmlns:a16="http://schemas.microsoft.com/office/drawing/2014/main" id="{A3D657C4-E1AC-034A-B453-17CAC7CD6EFA}"/>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E910FFC7-758A-2044-9C9D-E05839C50B33}"/>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378BF956-DDE0-4043-90B6-D90DBCDDADA3}"/>
              </a:ext>
            </a:extLst>
          </p:cNvPr>
          <p:cNvPicPr>
            <a:picLocks noChangeAspect="1"/>
          </p:cNvPicPr>
          <p:nvPr userDrawn="1"/>
        </p:nvPicPr>
        <p:blipFill>
          <a:blip r:embed="rId4"/>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711734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9751498-D14B-2A49-B21C-E6DD3656BF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116202">
            <a:off x="8119639" y="5048491"/>
            <a:ext cx="2941230" cy="314407"/>
          </a:xfrm>
          <a:prstGeom prst="rect">
            <a:avLst/>
          </a:prstGeom>
        </p:spPr>
      </p:pic>
      <p:sp>
        <p:nvSpPr>
          <p:cNvPr id="2" name="Title 1">
            <a:extLst>
              <a:ext uri="{FF2B5EF4-FFF2-40B4-BE49-F238E27FC236}">
                <a16:creationId xmlns:a16="http://schemas.microsoft.com/office/drawing/2014/main" id="{9D8D9D75-3807-FF41-80CC-29937B966746}"/>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97EDCDFD-3D3F-A545-B39E-706E8DCEFABD}"/>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A26D580B-0C31-9242-A441-8145B33408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7920" y="1362123"/>
            <a:ext cx="3118636" cy="4133754"/>
          </a:xfrm>
          <a:prstGeom prst="rect">
            <a:avLst/>
          </a:prstGeom>
        </p:spPr>
      </p:pic>
      <p:pic>
        <p:nvPicPr>
          <p:cNvPr id="7" name="Picture 6">
            <a:extLst>
              <a:ext uri="{FF2B5EF4-FFF2-40B4-BE49-F238E27FC236}">
                <a16:creationId xmlns:a16="http://schemas.microsoft.com/office/drawing/2014/main" id="{76A3AFC8-8211-4271-BCFE-01F19ED0247F}"/>
              </a:ext>
            </a:extLst>
          </p:cNvPr>
          <p:cNvPicPr>
            <a:picLocks noChangeAspect="1"/>
          </p:cNvPicPr>
          <p:nvPr userDrawn="1"/>
        </p:nvPicPr>
        <p:blipFill>
          <a:blip r:embed="rId4"/>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14766441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6FDFC-D315-BD4D-979C-6BD7BDA372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9752" y="2054232"/>
            <a:ext cx="10397076" cy="3388695"/>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9751498-D14B-2A49-B21C-E6DD3656BF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40402" y="3904096"/>
            <a:ext cx="3749102" cy="565162"/>
          </a:xfrm>
          <a:prstGeom prst="rect">
            <a:avLst/>
          </a:prstGeom>
        </p:spPr>
      </p:pic>
      <p:sp>
        <p:nvSpPr>
          <p:cNvPr id="2" name="Title 1">
            <a:extLst>
              <a:ext uri="{FF2B5EF4-FFF2-40B4-BE49-F238E27FC236}">
                <a16:creationId xmlns:a16="http://schemas.microsoft.com/office/drawing/2014/main" id="{3F1F1C7A-0741-3A4D-93DA-DEE564592496}"/>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5CD95842-E8EF-5F42-ABD0-A89EE705E241}"/>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077B36AB-225E-4FA7-8C0D-B9B521CC5EC8}"/>
              </a:ext>
            </a:extLst>
          </p:cNvPr>
          <p:cNvPicPr>
            <a:picLocks noChangeAspect="1"/>
          </p:cNvPicPr>
          <p:nvPr userDrawn="1"/>
        </p:nvPicPr>
        <p:blipFill>
          <a:blip r:embed="rId4"/>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922260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2"/>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80F98-62A6-CE4E-964F-44220B377698}"/>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8FFE4D36-C7CC-5746-BEE8-0099152328B2}"/>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iamond 2">
            <a:extLst>
              <a:ext uri="{FF2B5EF4-FFF2-40B4-BE49-F238E27FC236}">
                <a16:creationId xmlns:a16="http://schemas.microsoft.com/office/drawing/2014/main" id="{7825A4BC-BCC0-ACB2-0750-889F987AD888}"/>
              </a:ext>
            </a:extLst>
          </p:cNvPr>
          <p:cNvSpPr/>
          <p:nvPr userDrawn="1"/>
        </p:nvSpPr>
        <p:spPr>
          <a:xfrm rot="235764">
            <a:off x="7664568" y="3440160"/>
            <a:ext cx="4450083" cy="2410111"/>
          </a:xfrm>
          <a:prstGeom prst="diamond">
            <a:avLst/>
          </a:prstGeom>
          <a:solidFill>
            <a:schemeClr val="tx1">
              <a:alpha val="28396"/>
            </a:schemeClr>
          </a:solidFill>
          <a:ln>
            <a:noFill/>
          </a:ln>
          <a:effectLst>
            <a:softEdge rad="320206"/>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C650022-3B8D-8B4A-A4B1-6D16AB2EB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3102" y="1231331"/>
            <a:ext cx="4395337" cy="4395337"/>
          </a:xfrm>
          <a:prstGeom prst="rect">
            <a:avLst/>
          </a:prstGeom>
        </p:spPr>
      </p:pic>
      <p:sp>
        <p:nvSpPr>
          <p:cNvPr id="10" name="Rectangle 9">
            <a:extLst>
              <a:ext uri="{FF2B5EF4-FFF2-40B4-BE49-F238E27FC236}">
                <a16:creationId xmlns:a16="http://schemas.microsoft.com/office/drawing/2014/main" id="{55532E47-BBED-987F-7DF2-FFF78F3E82B1}"/>
              </a:ext>
            </a:extLst>
          </p:cNvPr>
          <p:cNvSpPr/>
          <p:nvPr userDrawn="1"/>
        </p:nvSpPr>
        <p:spPr>
          <a:xfrm>
            <a:off x="10270733" y="90528"/>
            <a:ext cx="1921267" cy="667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9E7650-0785-F74E-04A2-2929EE6177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6863" y="209221"/>
            <a:ext cx="1469360" cy="500720"/>
          </a:xfrm>
          <a:prstGeom prst="rect">
            <a:avLst/>
          </a:prstGeom>
        </p:spPr>
      </p:pic>
      <p:pic>
        <p:nvPicPr>
          <p:cNvPr id="12" name="Picture 11">
            <a:extLst>
              <a:ext uri="{FF2B5EF4-FFF2-40B4-BE49-F238E27FC236}">
                <a16:creationId xmlns:a16="http://schemas.microsoft.com/office/drawing/2014/main" id="{7173CF49-291E-447E-A085-4BA7059FAC47}"/>
              </a:ext>
            </a:extLst>
          </p:cNvPr>
          <p:cNvPicPr>
            <a:picLocks noChangeAspect="1"/>
          </p:cNvPicPr>
          <p:nvPr userDrawn="1"/>
        </p:nvPicPr>
        <p:blipFill>
          <a:blip r:embed="rId4"/>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3492458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52555A6-BBD8-EA4D-9616-59CE55360332}"/>
              </a:ext>
            </a:extLst>
          </p:cNvPr>
          <p:cNvGraphicFramePr>
            <a:graphicFrameLocks noGrp="1"/>
          </p:cNvGraphicFramePr>
          <p:nvPr userDrawn="1"/>
        </p:nvGraphicFramePr>
        <p:xfrm>
          <a:off x="1190228" y="1471613"/>
          <a:ext cx="9811544" cy="4590785"/>
        </p:xfrm>
        <a:graphic>
          <a:graphicData uri="http://schemas.openxmlformats.org/drawingml/2006/table">
            <a:tbl>
              <a:tblPr firstRow="1" bandRow="1">
                <a:tableStyleId>{5C22544A-7EE6-4342-B048-85BDC9FD1C3A}</a:tableStyleId>
              </a:tblPr>
              <a:tblGrid>
                <a:gridCol w="2452886">
                  <a:extLst>
                    <a:ext uri="{9D8B030D-6E8A-4147-A177-3AD203B41FA5}">
                      <a16:colId xmlns:a16="http://schemas.microsoft.com/office/drawing/2014/main" val="2609466873"/>
                    </a:ext>
                  </a:extLst>
                </a:gridCol>
                <a:gridCol w="2452886">
                  <a:extLst>
                    <a:ext uri="{9D8B030D-6E8A-4147-A177-3AD203B41FA5}">
                      <a16:colId xmlns:a16="http://schemas.microsoft.com/office/drawing/2014/main" val="4044205681"/>
                    </a:ext>
                  </a:extLst>
                </a:gridCol>
                <a:gridCol w="2452886">
                  <a:extLst>
                    <a:ext uri="{9D8B030D-6E8A-4147-A177-3AD203B41FA5}">
                      <a16:colId xmlns:a16="http://schemas.microsoft.com/office/drawing/2014/main" val="3349228626"/>
                    </a:ext>
                  </a:extLst>
                </a:gridCol>
                <a:gridCol w="2452886">
                  <a:extLst>
                    <a:ext uri="{9D8B030D-6E8A-4147-A177-3AD203B41FA5}">
                      <a16:colId xmlns:a16="http://schemas.microsoft.com/office/drawing/2014/main" val="3371976365"/>
                    </a:ext>
                  </a:extLst>
                </a:gridCol>
              </a:tblGrid>
              <a:tr h="4590785">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5000"/>
                      </a:schemeClr>
                    </a:solidFill>
                  </a:tcPr>
                </a:tc>
                <a:extLst>
                  <a:ext uri="{0D108BD9-81ED-4DB2-BD59-A6C34878D82A}">
                    <a16:rowId xmlns:a16="http://schemas.microsoft.com/office/drawing/2014/main" val="335202901"/>
                  </a:ext>
                </a:extLst>
              </a:tr>
            </a:tbl>
          </a:graphicData>
        </a:graphic>
      </p:graphicFrame>
      <p:sp>
        <p:nvSpPr>
          <p:cNvPr id="3" name="Title 2">
            <a:extLst>
              <a:ext uri="{FF2B5EF4-FFF2-40B4-BE49-F238E27FC236}">
                <a16:creationId xmlns:a16="http://schemas.microsoft.com/office/drawing/2014/main" id="{03DCF5EC-1A8F-7D4C-AC17-8330B9D8F271}"/>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F1448392-21E8-2149-A9EA-DEE43CCBDFAE}"/>
              </a:ext>
            </a:extLst>
          </p:cNvPr>
          <p:cNvSpPr>
            <a:spLocks noGrp="1"/>
          </p:cNvSpPr>
          <p:nvPr>
            <p:ph type="body" sz="quarter" idx="10"/>
          </p:nvPr>
        </p:nvSpPr>
        <p:spPr>
          <a:xfrm>
            <a:off x="1360932"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39BA9BC6-3D95-964C-B1DD-A9ACAE7831B3}"/>
              </a:ext>
            </a:extLst>
          </p:cNvPr>
          <p:cNvSpPr>
            <a:spLocks noGrp="1"/>
          </p:cNvSpPr>
          <p:nvPr>
            <p:ph type="body" sz="quarter" idx="11"/>
          </p:nvPr>
        </p:nvSpPr>
        <p:spPr>
          <a:xfrm>
            <a:off x="3857244"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0" name="Text Placeholder 4">
            <a:extLst>
              <a:ext uri="{FF2B5EF4-FFF2-40B4-BE49-F238E27FC236}">
                <a16:creationId xmlns:a16="http://schemas.microsoft.com/office/drawing/2014/main" id="{354815D4-AC66-A84C-893B-FB03529CEF3A}"/>
              </a:ext>
            </a:extLst>
          </p:cNvPr>
          <p:cNvSpPr>
            <a:spLocks noGrp="1"/>
          </p:cNvSpPr>
          <p:nvPr>
            <p:ph type="body" sz="quarter" idx="12"/>
          </p:nvPr>
        </p:nvSpPr>
        <p:spPr>
          <a:xfrm>
            <a:off x="6298692"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7ACB3565-7590-E04B-A40C-1043E0B2C0A8}"/>
              </a:ext>
            </a:extLst>
          </p:cNvPr>
          <p:cNvSpPr>
            <a:spLocks noGrp="1"/>
          </p:cNvSpPr>
          <p:nvPr>
            <p:ph type="body" sz="quarter" idx="13"/>
          </p:nvPr>
        </p:nvSpPr>
        <p:spPr>
          <a:xfrm>
            <a:off x="8749284"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34730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52555A6-BBD8-EA4D-9616-59CE55360332}"/>
              </a:ext>
            </a:extLst>
          </p:cNvPr>
          <p:cNvGraphicFramePr>
            <a:graphicFrameLocks noGrp="1"/>
          </p:cNvGraphicFramePr>
          <p:nvPr userDrawn="1"/>
        </p:nvGraphicFramePr>
        <p:xfrm>
          <a:off x="1190228" y="1471613"/>
          <a:ext cx="9811552" cy="4590786"/>
        </p:xfrm>
        <a:graphic>
          <a:graphicData uri="http://schemas.openxmlformats.org/drawingml/2006/table">
            <a:tbl>
              <a:tblPr firstRow="1" bandRow="1">
                <a:tableStyleId>{5C22544A-7EE6-4342-B048-85BDC9FD1C3A}</a:tableStyleId>
              </a:tblPr>
              <a:tblGrid>
                <a:gridCol w="2452888">
                  <a:extLst>
                    <a:ext uri="{9D8B030D-6E8A-4147-A177-3AD203B41FA5}">
                      <a16:colId xmlns:a16="http://schemas.microsoft.com/office/drawing/2014/main" val="2609466873"/>
                    </a:ext>
                  </a:extLst>
                </a:gridCol>
                <a:gridCol w="2452888">
                  <a:extLst>
                    <a:ext uri="{9D8B030D-6E8A-4147-A177-3AD203B41FA5}">
                      <a16:colId xmlns:a16="http://schemas.microsoft.com/office/drawing/2014/main" val="4044205681"/>
                    </a:ext>
                  </a:extLst>
                </a:gridCol>
                <a:gridCol w="2452888">
                  <a:extLst>
                    <a:ext uri="{9D8B030D-6E8A-4147-A177-3AD203B41FA5}">
                      <a16:colId xmlns:a16="http://schemas.microsoft.com/office/drawing/2014/main" val="3349228626"/>
                    </a:ext>
                  </a:extLst>
                </a:gridCol>
                <a:gridCol w="2452888">
                  <a:extLst>
                    <a:ext uri="{9D8B030D-6E8A-4147-A177-3AD203B41FA5}">
                      <a16:colId xmlns:a16="http://schemas.microsoft.com/office/drawing/2014/main" val="3371976365"/>
                    </a:ext>
                  </a:extLst>
                </a:gridCol>
              </a:tblGrid>
              <a:tr h="229539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extLst>
                  <a:ext uri="{0D108BD9-81ED-4DB2-BD59-A6C34878D82A}">
                    <a16:rowId xmlns:a16="http://schemas.microsoft.com/office/drawing/2014/main" val="335202901"/>
                  </a:ext>
                </a:extLst>
              </a:tr>
              <a:tr h="229539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extLst>
                  <a:ext uri="{0D108BD9-81ED-4DB2-BD59-A6C34878D82A}">
                    <a16:rowId xmlns:a16="http://schemas.microsoft.com/office/drawing/2014/main" val="1975896962"/>
                  </a:ext>
                </a:extLst>
              </a:tr>
            </a:tbl>
          </a:graphicData>
        </a:graphic>
      </p:graphicFrame>
      <p:sp>
        <p:nvSpPr>
          <p:cNvPr id="3" name="Title 2">
            <a:extLst>
              <a:ext uri="{FF2B5EF4-FFF2-40B4-BE49-F238E27FC236}">
                <a16:creationId xmlns:a16="http://schemas.microsoft.com/office/drawing/2014/main" id="{D9168A38-457A-144F-8487-9C26460D2F6E}"/>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2B0C4813-458C-694F-86FF-92A9983B559D}"/>
              </a:ext>
            </a:extLst>
          </p:cNvPr>
          <p:cNvSpPr>
            <a:spLocks noGrp="1"/>
          </p:cNvSpPr>
          <p:nvPr>
            <p:ph type="body" sz="quarter" idx="10"/>
          </p:nvPr>
        </p:nvSpPr>
        <p:spPr>
          <a:xfrm>
            <a:off x="1360932"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2D69DC49-F94C-1346-8516-0E5D915D284E}"/>
              </a:ext>
            </a:extLst>
          </p:cNvPr>
          <p:cNvSpPr>
            <a:spLocks noGrp="1"/>
          </p:cNvSpPr>
          <p:nvPr>
            <p:ph type="body" sz="quarter" idx="11"/>
          </p:nvPr>
        </p:nvSpPr>
        <p:spPr>
          <a:xfrm>
            <a:off x="3857244"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0" name="Text Placeholder 4">
            <a:extLst>
              <a:ext uri="{FF2B5EF4-FFF2-40B4-BE49-F238E27FC236}">
                <a16:creationId xmlns:a16="http://schemas.microsoft.com/office/drawing/2014/main" id="{8E0799A9-84F7-8B4F-9A26-3DB74364EF22}"/>
              </a:ext>
            </a:extLst>
          </p:cNvPr>
          <p:cNvSpPr>
            <a:spLocks noGrp="1"/>
          </p:cNvSpPr>
          <p:nvPr>
            <p:ph type="body" sz="quarter" idx="12"/>
          </p:nvPr>
        </p:nvSpPr>
        <p:spPr>
          <a:xfrm>
            <a:off x="6298692"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1A62EB5C-CF62-AE43-9F81-158B28EE7B42}"/>
              </a:ext>
            </a:extLst>
          </p:cNvPr>
          <p:cNvSpPr>
            <a:spLocks noGrp="1"/>
          </p:cNvSpPr>
          <p:nvPr>
            <p:ph type="body" sz="quarter" idx="13"/>
          </p:nvPr>
        </p:nvSpPr>
        <p:spPr>
          <a:xfrm>
            <a:off x="8749284"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9E5E3F05-5FC5-3448-B98E-892A1E6DC7DF}"/>
              </a:ext>
            </a:extLst>
          </p:cNvPr>
          <p:cNvSpPr>
            <a:spLocks noGrp="1"/>
          </p:cNvSpPr>
          <p:nvPr>
            <p:ph type="body" sz="quarter" idx="14"/>
          </p:nvPr>
        </p:nvSpPr>
        <p:spPr>
          <a:xfrm>
            <a:off x="1360932"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3" name="Text Placeholder 4">
            <a:extLst>
              <a:ext uri="{FF2B5EF4-FFF2-40B4-BE49-F238E27FC236}">
                <a16:creationId xmlns:a16="http://schemas.microsoft.com/office/drawing/2014/main" id="{A438FD7F-2DCC-F24A-947A-61CEA729A430}"/>
              </a:ext>
            </a:extLst>
          </p:cNvPr>
          <p:cNvSpPr>
            <a:spLocks noGrp="1"/>
          </p:cNvSpPr>
          <p:nvPr>
            <p:ph type="body" sz="quarter" idx="15"/>
          </p:nvPr>
        </p:nvSpPr>
        <p:spPr>
          <a:xfrm>
            <a:off x="3857244"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4" name="Text Placeholder 4">
            <a:extLst>
              <a:ext uri="{FF2B5EF4-FFF2-40B4-BE49-F238E27FC236}">
                <a16:creationId xmlns:a16="http://schemas.microsoft.com/office/drawing/2014/main" id="{2CBDDDEA-0562-C24D-999E-7F4C0466D5FA}"/>
              </a:ext>
            </a:extLst>
          </p:cNvPr>
          <p:cNvSpPr>
            <a:spLocks noGrp="1"/>
          </p:cNvSpPr>
          <p:nvPr>
            <p:ph type="body" sz="quarter" idx="16"/>
          </p:nvPr>
        </p:nvSpPr>
        <p:spPr>
          <a:xfrm>
            <a:off x="6298692"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5" name="Text Placeholder 4">
            <a:extLst>
              <a:ext uri="{FF2B5EF4-FFF2-40B4-BE49-F238E27FC236}">
                <a16:creationId xmlns:a16="http://schemas.microsoft.com/office/drawing/2014/main" id="{0F4F64F6-057C-F74A-B343-0F29C5474B36}"/>
              </a:ext>
            </a:extLst>
          </p:cNvPr>
          <p:cNvSpPr>
            <a:spLocks noGrp="1"/>
          </p:cNvSpPr>
          <p:nvPr>
            <p:ph type="body" sz="quarter" idx="17"/>
          </p:nvPr>
        </p:nvSpPr>
        <p:spPr>
          <a:xfrm>
            <a:off x="8749284"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091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4052021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653E502-F2A6-D84E-BCD7-82FCD2BDA1E1}"/>
              </a:ext>
            </a:extLst>
          </p:cNvPr>
          <p:cNvSpPr/>
          <p:nvPr userDrawn="1"/>
        </p:nvSpPr>
        <p:spPr>
          <a:xfrm>
            <a:off x="0" y="5238585"/>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ata 1">
            <a:extLst>
              <a:ext uri="{FF2B5EF4-FFF2-40B4-BE49-F238E27FC236}">
                <a16:creationId xmlns:a16="http://schemas.microsoft.com/office/drawing/2014/main" id="{ED188B81-CAC6-E243-B3BF-EFD56266FDF4}"/>
              </a:ext>
            </a:extLst>
          </p:cNvPr>
          <p:cNvSpPr/>
          <p:nvPr userDrawn="1"/>
        </p:nvSpPr>
        <p:spPr>
          <a:xfrm>
            <a:off x="0" y="5229771"/>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BFC902-3E70-F943-A082-E6650F6E41DD}"/>
              </a:ext>
            </a:extLst>
          </p:cNvPr>
          <p:cNvSpPr/>
          <p:nvPr userDrawn="1"/>
        </p:nvSpPr>
        <p:spPr>
          <a:xfrm>
            <a:off x="0" y="3190910"/>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41E83EA-B0DB-B540-B8BE-02631E852BC0}"/>
              </a:ext>
            </a:extLst>
          </p:cNvPr>
          <p:cNvSpPr/>
          <p:nvPr userDrawn="1"/>
        </p:nvSpPr>
        <p:spPr>
          <a:xfrm>
            <a:off x="0" y="2171745"/>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9A6A71-BED5-F241-AA94-7ADC338218A1}"/>
              </a:ext>
            </a:extLst>
          </p:cNvPr>
          <p:cNvSpPr/>
          <p:nvPr userDrawn="1"/>
        </p:nvSpPr>
        <p:spPr>
          <a:xfrm>
            <a:off x="0" y="1175139"/>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a 1">
            <a:extLst>
              <a:ext uri="{FF2B5EF4-FFF2-40B4-BE49-F238E27FC236}">
                <a16:creationId xmlns:a16="http://schemas.microsoft.com/office/drawing/2014/main" id="{5FADADD0-827F-7B4E-94DA-55B5A2A9C482}"/>
              </a:ext>
            </a:extLst>
          </p:cNvPr>
          <p:cNvSpPr/>
          <p:nvPr userDrawn="1"/>
        </p:nvSpPr>
        <p:spPr>
          <a:xfrm>
            <a:off x="0" y="3190805"/>
            <a:ext cx="5237018" cy="8215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a 1">
            <a:extLst>
              <a:ext uri="{FF2B5EF4-FFF2-40B4-BE49-F238E27FC236}">
                <a16:creationId xmlns:a16="http://schemas.microsoft.com/office/drawing/2014/main" id="{89457991-F5FA-3346-90C1-C2CCA79EE4A7}"/>
              </a:ext>
            </a:extLst>
          </p:cNvPr>
          <p:cNvSpPr/>
          <p:nvPr userDrawn="1"/>
        </p:nvSpPr>
        <p:spPr>
          <a:xfrm>
            <a:off x="0" y="2171745"/>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a 1">
            <a:extLst>
              <a:ext uri="{FF2B5EF4-FFF2-40B4-BE49-F238E27FC236}">
                <a16:creationId xmlns:a16="http://schemas.microsoft.com/office/drawing/2014/main" id="{8F3E6EC7-681F-314D-9472-C74F91C932BA}"/>
              </a:ext>
            </a:extLst>
          </p:cNvPr>
          <p:cNvSpPr/>
          <p:nvPr userDrawn="1"/>
        </p:nvSpPr>
        <p:spPr>
          <a:xfrm>
            <a:off x="0" y="1175139"/>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F75B32-5AE3-4B4C-B354-39F707F799CB}"/>
              </a:ext>
            </a:extLst>
          </p:cNvPr>
          <p:cNvSpPr/>
          <p:nvPr userDrawn="1"/>
        </p:nvSpPr>
        <p:spPr>
          <a:xfrm>
            <a:off x="0" y="4218570"/>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a 1">
            <a:extLst>
              <a:ext uri="{FF2B5EF4-FFF2-40B4-BE49-F238E27FC236}">
                <a16:creationId xmlns:a16="http://schemas.microsoft.com/office/drawing/2014/main" id="{17100D3A-C750-8B46-9251-6585DF5F24F6}"/>
              </a:ext>
            </a:extLst>
          </p:cNvPr>
          <p:cNvSpPr/>
          <p:nvPr userDrawn="1"/>
        </p:nvSpPr>
        <p:spPr>
          <a:xfrm>
            <a:off x="0" y="4218570"/>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01118-5BC2-AD44-99C2-5E6F46F54FC5}"/>
              </a:ext>
            </a:extLst>
          </p:cNvPr>
          <p:cNvSpPr>
            <a:spLocks noGrp="1"/>
          </p:cNvSpPr>
          <p:nvPr>
            <p:ph type="title"/>
          </p:nvPr>
        </p:nvSpPr>
        <p:spPr/>
        <p:txBody>
          <a:bodyPr/>
          <a:lstStyle/>
          <a:p>
            <a:r>
              <a:rPr lang="en-US"/>
              <a:t>Click to edit Master title style</a:t>
            </a:r>
          </a:p>
        </p:txBody>
      </p:sp>
      <p:sp>
        <p:nvSpPr>
          <p:cNvPr id="23" name="Text Placeholder 4">
            <a:extLst>
              <a:ext uri="{FF2B5EF4-FFF2-40B4-BE49-F238E27FC236}">
                <a16:creationId xmlns:a16="http://schemas.microsoft.com/office/drawing/2014/main" id="{FB7A2715-6819-D944-9DBC-A30B4EF1DF04}"/>
              </a:ext>
            </a:extLst>
          </p:cNvPr>
          <p:cNvSpPr>
            <a:spLocks noGrp="1"/>
          </p:cNvSpPr>
          <p:nvPr>
            <p:ph type="body" sz="quarter" idx="10"/>
          </p:nvPr>
        </p:nvSpPr>
        <p:spPr>
          <a:xfrm>
            <a:off x="885444" y="1371601"/>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7" name="Text Placeholder 4">
            <a:extLst>
              <a:ext uri="{FF2B5EF4-FFF2-40B4-BE49-F238E27FC236}">
                <a16:creationId xmlns:a16="http://schemas.microsoft.com/office/drawing/2014/main" id="{65104CAB-34CC-AC4C-B59E-C94D3EA826B4}"/>
              </a:ext>
            </a:extLst>
          </p:cNvPr>
          <p:cNvSpPr>
            <a:spLocks noGrp="1"/>
          </p:cNvSpPr>
          <p:nvPr>
            <p:ph type="body" sz="quarter" idx="11"/>
          </p:nvPr>
        </p:nvSpPr>
        <p:spPr>
          <a:xfrm>
            <a:off x="5411724" y="1371601"/>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8" name="Text Placeholder 4">
            <a:extLst>
              <a:ext uri="{FF2B5EF4-FFF2-40B4-BE49-F238E27FC236}">
                <a16:creationId xmlns:a16="http://schemas.microsoft.com/office/drawing/2014/main" id="{3A0C77EF-927C-C94F-8F27-826298D11C95}"/>
              </a:ext>
            </a:extLst>
          </p:cNvPr>
          <p:cNvSpPr>
            <a:spLocks noGrp="1"/>
          </p:cNvSpPr>
          <p:nvPr>
            <p:ph type="body" sz="quarter" idx="12"/>
          </p:nvPr>
        </p:nvSpPr>
        <p:spPr>
          <a:xfrm>
            <a:off x="885444" y="2368297"/>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9" name="Text Placeholder 4">
            <a:extLst>
              <a:ext uri="{FF2B5EF4-FFF2-40B4-BE49-F238E27FC236}">
                <a16:creationId xmlns:a16="http://schemas.microsoft.com/office/drawing/2014/main" id="{2501991A-C768-024D-9B30-C717E8A4D721}"/>
              </a:ext>
            </a:extLst>
          </p:cNvPr>
          <p:cNvSpPr>
            <a:spLocks noGrp="1"/>
          </p:cNvSpPr>
          <p:nvPr>
            <p:ph type="body" sz="quarter" idx="13"/>
          </p:nvPr>
        </p:nvSpPr>
        <p:spPr>
          <a:xfrm>
            <a:off x="5411724" y="2368297"/>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0" name="Text Placeholder 4">
            <a:extLst>
              <a:ext uri="{FF2B5EF4-FFF2-40B4-BE49-F238E27FC236}">
                <a16:creationId xmlns:a16="http://schemas.microsoft.com/office/drawing/2014/main" id="{3F0D52BC-D797-D34E-B1C3-A334C8ED06A7}"/>
              </a:ext>
            </a:extLst>
          </p:cNvPr>
          <p:cNvSpPr>
            <a:spLocks noGrp="1"/>
          </p:cNvSpPr>
          <p:nvPr>
            <p:ph type="body" sz="quarter" idx="14"/>
          </p:nvPr>
        </p:nvSpPr>
        <p:spPr>
          <a:xfrm>
            <a:off x="885444" y="3374137"/>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1" name="Text Placeholder 4">
            <a:extLst>
              <a:ext uri="{FF2B5EF4-FFF2-40B4-BE49-F238E27FC236}">
                <a16:creationId xmlns:a16="http://schemas.microsoft.com/office/drawing/2014/main" id="{D05E2E70-6CBE-9D4D-906D-4508ABCDCF25}"/>
              </a:ext>
            </a:extLst>
          </p:cNvPr>
          <p:cNvSpPr>
            <a:spLocks noGrp="1"/>
          </p:cNvSpPr>
          <p:nvPr>
            <p:ph type="body" sz="quarter" idx="15"/>
          </p:nvPr>
        </p:nvSpPr>
        <p:spPr>
          <a:xfrm>
            <a:off x="5411724" y="3374137"/>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2" name="Text Placeholder 4">
            <a:extLst>
              <a:ext uri="{FF2B5EF4-FFF2-40B4-BE49-F238E27FC236}">
                <a16:creationId xmlns:a16="http://schemas.microsoft.com/office/drawing/2014/main" id="{0F349AC0-BFFC-654E-AF68-30285F6A6A93}"/>
              </a:ext>
            </a:extLst>
          </p:cNvPr>
          <p:cNvSpPr>
            <a:spLocks noGrp="1"/>
          </p:cNvSpPr>
          <p:nvPr>
            <p:ph type="body" sz="quarter" idx="16"/>
          </p:nvPr>
        </p:nvSpPr>
        <p:spPr>
          <a:xfrm>
            <a:off x="885444" y="4398265"/>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3" name="Text Placeholder 4">
            <a:extLst>
              <a:ext uri="{FF2B5EF4-FFF2-40B4-BE49-F238E27FC236}">
                <a16:creationId xmlns:a16="http://schemas.microsoft.com/office/drawing/2014/main" id="{8E13E2CB-04E8-B640-8BA0-BADC6725AE6D}"/>
              </a:ext>
            </a:extLst>
          </p:cNvPr>
          <p:cNvSpPr>
            <a:spLocks noGrp="1"/>
          </p:cNvSpPr>
          <p:nvPr>
            <p:ph type="body" sz="quarter" idx="17"/>
          </p:nvPr>
        </p:nvSpPr>
        <p:spPr>
          <a:xfrm>
            <a:off x="5411724" y="4398265"/>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4" name="Text Placeholder 4">
            <a:extLst>
              <a:ext uri="{FF2B5EF4-FFF2-40B4-BE49-F238E27FC236}">
                <a16:creationId xmlns:a16="http://schemas.microsoft.com/office/drawing/2014/main" id="{71C2C79F-290D-B543-B3A2-08E5D1A4B5E4}"/>
              </a:ext>
            </a:extLst>
          </p:cNvPr>
          <p:cNvSpPr>
            <a:spLocks noGrp="1"/>
          </p:cNvSpPr>
          <p:nvPr>
            <p:ph type="body" sz="quarter" idx="18"/>
          </p:nvPr>
        </p:nvSpPr>
        <p:spPr>
          <a:xfrm>
            <a:off x="885444" y="5422393"/>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5" name="Text Placeholder 4">
            <a:extLst>
              <a:ext uri="{FF2B5EF4-FFF2-40B4-BE49-F238E27FC236}">
                <a16:creationId xmlns:a16="http://schemas.microsoft.com/office/drawing/2014/main" id="{40E7E807-C856-4E43-B7A9-F8EDD7586610}"/>
              </a:ext>
            </a:extLst>
          </p:cNvPr>
          <p:cNvSpPr>
            <a:spLocks noGrp="1"/>
          </p:cNvSpPr>
          <p:nvPr>
            <p:ph type="body" sz="quarter" idx="19"/>
          </p:nvPr>
        </p:nvSpPr>
        <p:spPr>
          <a:xfrm>
            <a:off x="5411724" y="5422393"/>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200273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BFC902-3E70-F943-A082-E6650F6E41DD}"/>
              </a:ext>
            </a:extLst>
          </p:cNvPr>
          <p:cNvSpPr/>
          <p:nvPr userDrawn="1"/>
        </p:nvSpPr>
        <p:spPr>
          <a:xfrm>
            <a:off x="0" y="4571759"/>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41E83EA-B0DB-B540-B8BE-02631E852BC0}"/>
              </a:ext>
            </a:extLst>
          </p:cNvPr>
          <p:cNvSpPr/>
          <p:nvPr userDrawn="1"/>
        </p:nvSpPr>
        <p:spPr>
          <a:xfrm>
            <a:off x="0" y="2974818"/>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9A6A71-BED5-F241-AA94-7ADC338218A1}"/>
              </a:ext>
            </a:extLst>
          </p:cNvPr>
          <p:cNvSpPr/>
          <p:nvPr userDrawn="1"/>
        </p:nvSpPr>
        <p:spPr>
          <a:xfrm>
            <a:off x="0" y="1485901"/>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a 1">
            <a:extLst>
              <a:ext uri="{FF2B5EF4-FFF2-40B4-BE49-F238E27FC236}">
                <a16:creationId xmlns:a16="http://schemas.microsoft.com/office/drawing/2014/main" id="{5FADADD0-827F-7B4E-94DA-55B5A2A9C482}"/>
              </a:ext>
            </a:extLst>
          </p:cNvPr>
          <p:cNvSpPr/>
          <p:nvPr userDrawn="1"/>
        </p:nvSpPr>
        <p:spPr>
          <a:xfrm>
            <a:off x="0" y="4574947"/>
            <a:ext cx="3739463"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a 1">
            <a:extLst>
              <a:ext uri="{FF2B5EF4-FFF2-40B4-BE49-F238E27FC236}">
                <a16:creationId xmlns:a16="http://schemas.microsoft.com/office/drawing/2014/main" id="{89457991-F5FA-3346-90C1-C2CCA79EE4A7}"/>
              </a:ext>
            </a:extLst>
          </p:cNvPr>
          <p:cNvSpPr/>
          <p:nvPr userDrawn="1"/>
        </p:nvSpPr>
        <p:spPr>
          <a:xfrm>
            <a:off x="0" y="2967578"/>
            <a:ext cx="3739463"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a 1">
            <a:extLst>
              <a:ext uri="{FF2B5EF4-FFF2-40B4-BE49-F238E27FC236}">
                <a16:creationId xmlns:a16="http://schemas.microsoft.com/office/drawing/2014/main" id="{8F3E6EC7-681F-314D-9472-C74F91C932BA}"/>
              </a:ext>
            </a:extLst>
          </p:cNvPr>
          <p:cNvSpPr/>
          <p:nvPr userDrawn="1"/>
        </p:nvSpPr>
        <p:spPr>
          <a:xfrm>
            <a:off x="0" y="1485901"/>
            <a:ext cx="3739463"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F0DCD-0FEB-3D47-A1E3-962EE11EBD05}"/>
              </a:ext>
            </a:extLst>
          </p:cNvPr>
          <p:cNvSpPr>
            <a:spLocks noGrp="1"/>
          </p:cNvSpPr>
          <p:nvPr>
            <p:ph type="title"/>
          </p:nvPr>
        </p:nvSpPr>
        <p:spPr/>
        <p:txBody>
          <a:bodyPr/>
          <a:lstStyle/>
          <a:p>
            <a:r>
              <a:rPr lang="en-US"/>
              <a:t>Click to edit Master title style</a:t>
            </a:r>
          </a:p>
        </p:txBody>
      </p:sp>
      <p:sp>
        <p:nvSpPr>
          <p:cNvPr id="22" name="Text Placeholder 4">
            <a:extLst>
              <a:ext uri="{FF2B5EF4-FFF2-40B4-BE49-F238E27FC236}">
                <a16:creationId xmlns:a16="http://schemas.microsoft.com/office/drawing/2014/main" id="{6C9EB3EE-E492-C745-BA2C-17890679312A}"/>
              </a:ext>
            </a:extLst>
          </p:cNvPr>
          <p:cNvSpPr>
            <a:spLocks noGrp="1"/>
          </p:cNvSpPr>
          <p:nvPr>
            <p:ph type="body" sz="quarter" idx="10"/>
          </p:nvPr>
        </p:nvSpPr>
        <p:spPr>
          <a:xfrm>
            <a:off x="885444" y="1672917"/>
            <a:ext cx="2452116"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3" name="Text Placeholder 4">
            <a:extLst>
              <a:ext uri="{FF2B5EF4-FFF2-40B4-BE49-F238E27FC236}">
                <a16:creationId xmlns:a16="http://schemas.microsoft.com/office/drawing/2014/main" id="{F8E3738D-81E5-EB4B-B86B-F575D37C8798}"/>
              </a:ext>
            </a:extLst>
          </p:cNvPr>
          <p:cNvSpPr>
            <a:spLocks noGrp="1"/>
          </p:cNvSpPr>
          <p:nvPr>
            <p:ph type="body" sz="quarter" idx="11"/>
          </p:nvPr>
        </p:nvSpPr>
        <p:spPr>
          <a:xfrm>
            <a:off x="3931920" y="1672917"/>
            <a:ext cx="7421880"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F4F83F2C-4513-BE45-8EC0-9B9A65DABCF3}"/>
              </a:ext>
            </a:extLst>
          </p:cNvPr>
          <p:cNvSpPr>
            <a:spLocks noGrp="1"/>
          </p:cNvSpPr>
          <p:nvPr>
            <p:ph type="body" sz="quarter" idx="12"/>
          </p:nvPr>
        </p:nvSpPr>
        <p:spPr>
          <a:xfrm>
            <a:off x="885444" y="3163389"/>
            <a:ext cx="2452116"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5" name="Text Placeholder 4">
            <a:extLst>
              <a:ext uri="{FF2B5EF4-FFF2-40B4-BE49-F238E27FC236}">
                <a16:creationId xmlns:a16="http://schemas.microsoft.com/office/drawing/2014/main" id="{E5903E80-05BF-9B40-A8CF-14F9A8A6826F}"/>
              </a:ext>
            </a:extLst>
          </p:cNvPr>
          <p:cNvSpPr>
            <a:spLocks noGrp="1"/>
          </p:cNvSpPr>
          <p:nvPr>
            <p:ph type="body" sz="quarter" idx="13"/>
          </p:nvPr>
        </p:nvSpPr>
        <p:spPr>
          <a:xfrm>
            <a:off x="3931920" y="3163389"/>
            <a:ext cx="7421880"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6" name="Text Placeholder 4">
            <a:extLst>
              <a:ext uri="{FF2B5EF4-FFF2-40B4-BE49-F238E27FC236}">
                <a16:creationId xmlns:a16="http://schemas.microsoft.com/office/drawing/2014/main" id="{189F1E90-1DA1-E04B-B95B-A273F34419D5}"/>
              </a:ext>
            </a:extLst>
          </p:cNvPr>
          <p:cNvSpPr>
            <a:spLocks noGrp="1"/>
          </p:cNvSpPr>
          <p:nvPr>
            <p:ph type="body" sz="quarter" idx="14"/>
          </p:nvPr>
        </p:nvSpPr>
        <p:spPr>
          <a:xfrm>
            <a:off x="885444" y="4772733"/>
            <a:ext cx="2452116"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7" name="Text Placeholder 4">
            <a:extLst>
              <a:ext uri="{FF2B5EF4-FFF2-40B4-BE49-F238E27FC236}">
                <a16:creationId xmlns:a16="http://schemas.microsoft.com/office/drawing/2014/main" id="{F560CD50-5AB3-9045-95B8-DF0386E956AD}"/>
              </a:ext>
            </a:extLst>
          </p:cNvPr>
          <p:cNvSpPr>
            <a:spLocks noGrp="1"/>
          </p:cNvSpPr>
          <p:nvPr>
            <p:ph type="body" sz="quarter" idx="15"/>
          </p:nvPr>
        </p:nvSpPr>
        <p:spPr>
          <a:xfrm>
            <a:off x="3931920" y="4772733"/>
            <a:ext cx="7421880"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005788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1F2F3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045600-425A-4CAA-BB97-978DCC9853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2689CA0-48DD-42E0-9341-7FE3699095F7}"/>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A33E8F3E-F6B4-488D-86A9-D9FBED0F1ED0}"/>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pic>
        <p:nvPicPr>
          <p:cNvPr id="13" name="Picture 12">
            <a:extLst>
              <a:ext uri="{FF2B5EF4-FFF2-40B4-BE49-F238E27FC236}">
                <a16:creationId xmlns:a16="http://schemas.microsoft.com/office/drawing/2014/main" id="{87DA27A7-214E-4C16-A7A6-FBC8CF7DC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4971403"/>
            <a:ext cx="3147307" cy="3147307"/>
          </a:xfrm>
          <a:prstGeom prst="rect">
            <a:avLst/>
          </a:prstGeom>
        </p:spPr>
      </p:pic>
      <p:pic>
        <p:nvPicPr>
          <p:cNvPr id="14" name="Picture 13">
            <a:extLst>
              <a:ext uri="{FF2B5EF4-FFF2-40B4-BE49-F238E27FC236}">
                <a16:creationId xmlns:a16="http://schemas.microsoft.com/office/drawing/2014/main" id="{CBCD3344-30D0-4796-A68F-D8312061E1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871787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F2F3F"/>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rgbClr val="827AF0"/>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r>
              <a:rPr lang="en-US" dirty="0"/>
              <a:t>Title Slide</a:t>
            </a:r>
          </a:p>
        </p:txBody>
      </p:sp>
      <p:sp>
        <p:nvSpPr>
          <p:cNvPr id="4"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marL="0" indent="0">
              <a:lnSpc>
                <a:spcPct val="110000"/>
              </a:lnSpc>
              <a:spcAft>
                <a:spcPts val="400"/>
              </a:spcAft>
              <a:buNone/>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marL="0" indent="0">
              <a:buNone/>
              <a:defRPr sz="1400">
                <a:solidFill>
                  <a:schemeClr val="bg1"/>
                </a:solidFill>
              </a:defRPr>
            </a:lvl1pPr>
          </a:lstStyle>
          <a:p>
            <a:r>
              <a:rPr lang="en-US" dirty="0"/>
              <a:t>Date of Presentation</a:t>
            </a:r>
          </a:p>
        </p:txBody>
      </p:sp>
      <p:cxnSp>
        <p:nvCxnSpPr>
          <p:cNvPr id="6" name="Straight Connector 5">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2EC60F9-0062-4E2C-A678-2C53EFD02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0016" y="987146"/>
            <a:ext cx="3466197" cy="562979"/>
          </a:xfrm>
          <a:prstGeom prst="rect">
            <a:avLst/>
          </a:prstGeom>
        </p:spPr>
      </p:pic>
    </p:spTree>
    <p:extLst>
      <p:ext uri="{BB962C8B-B14F-4D97-AF65-F5344CB8AC3E}">
        <p14:creationId xmlns:p14="http://schemas.microsoft.com/office/powerpoint/2010/main" val="91690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765B547D-3CF4-2343-9880-2242A361A626}"/>
              </a:ext>
            </a:extLst>
          </p:cNvPr>
          <p:cNvSpPr/>
          <p:nvPr userDrawn="1"/>
        </p:nvSpPr>
        <p:spPr>
          <a:xfrm>
            <a:off x="4582857" y="0"/>
            <a:ext cx="7609143" cy="6898450"/>
          </a:xfrm>
          <a:custGeom>
            <a:avLst/>
            <a:gdLst>
              <a:gd name="connsiteX0" fmla="*/ 0 w 5915025"/>
              <a:gd name="connsiteY0" fmla="*/ 6858000 h 6858000"/>
              <a:gd name="connsiteX1" fmla="*/ 1478756 w 5915025"/>
              <a:gd name="connsiteY1" fmla="*/ 0 h 6858000"/>
              <a:gd name="connsiteX2" fmla="*/ 5915025 w 5915025"/>
              <a:gd name="connsiteY2" fmla="*/ 0 h 6858000"/>
              <a:gd name="connsiteX3" fmla="*/ 4436269 w 5915025"/>
              <a:gd name="connsiteY3" fmla="*/ 6858000 h 6858000"/>
              <a:gd name="connsiteX4" fmla="*/ 0 w 5915025"/>
              <a:gd name="connsiteY4" fmla="*/ 6858000 h 6858000"/>
              <a:gd name="connsiteX0" fmla="*/ 0 w 7158038"/>
              <a:gd name="connsiteY0" fmla="*/ 6858000 h 6858000"/>
              <a:gd name="connsiteX1" fmla="*/ 1478756 w 7158038"/>
              <a:gd name="connsiteY1" fmla="*/ 0 h 6858000"/>
              <a:gd name="connsiteX2" fmla="*/ 7158038 w 7158038"/>
              <a:gd name="connsiteY2" fmla="*/ 0 h 6858000"/>
              <a:gd name="connsiteX3" fmla="*/ 4436269 w 7158038"/>
              <a:gd name="connsiteY3" fmla="*/ 6858000 h 6858000"/>
              <a:gd name="connsiteX4" fmla="*/ 0 w 7158038"/>
              <a:gd name="connsiteY4" fmla="*/ 6858000 h 6858000"/>
              <a:gd name="connsiteX0" fmla="*/ 0 w 7158038"/>
              <a:gd name="connsiteY0" fmla="*/ 6858000 h 6886575"/>
              <a:gd name="connsiteX1" fmla="*/ 1478756 w 7158038"/>
              <a:gd name="connsiteY1" fmla="*/ 0 h 6886575"/>
              <a:gd name="connsiteX2" fmla="*/ 7158038 w 7158038"/>
              <a:gd name="connsiteY2" fmla="*/ 0 h 6886575"/>
              <a:gd name="connsiteX3" fmla="*/ 7108031 w 7158038"/>
              <a:gd name="connsiteY3" fmla="*/ 6886575 h 6886575"/>
              <a:gd name="connsiteX4" fmla="*/ 0 w 7158038"/>
              <a:gd name="connsiteY4" fmla="*/ 6858000 h 6886575"/>
              <a:gd name="connsiteX0" fmla="*/ 0 w 7158038"/>
              <a:gd name="connsiteY0" fmla="*/ 6858000 h 6898450"/>
              <a:gd name="connsiteX1" fmla="*/ 1478756 w 7158038"/>
              <a:gd name="connsiteY1" fmla="*/ 0 h 6898450"/>
              <a:gd name="connsiteX2" fmla="*/ 7158038 w 7158038"/>
              <a:gd name="connsiteY2" fmla="*/ 0 h 6898450"/>
              <a:gd name="connsiteX3" fmla="*/ 7155532 w 7158038"/>
              <a:gd name="connsiteY3" fmla="*/ 6898450 h 6898450"/>
              <a:gd name="connsiteX4" fmla="*/ 0 w 7158038"/>
              <a:gd name="connsiteY4" fmla="*/ 6858000 h 68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8038" h="6898450">
                <a:moveTo>
                  <a:pt x="0" y="6858000"/>
                </a:moveTo>
                <a:lnTo>
                  <a:pt x="1478756" y="0"/>
                </a:lnTo>
                <a:lnTo>
                  <a:pt x="7158038" y="0"/>
                </a:lnTo>
                <a:cubicBezTo>
                  <a:pt x="7157203" y="2299483"/>
                  <a:pt x="7156367" y="4598967"/>
                  <a:pt x="7155532" y="6898450"/>
                </a:cubicBezTo>
                <a:lnTo>
                  <a:pt x="0" y="6858000"/>
                </a:lnTo>
                <a:close/>
              </a:path>
            </a:pathLst>
          </a:custGeom>
          <a:solidFill>
            <a:srgbClr val="EAEDE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09550" y="4495801"/>
            <a:ext cx="10020300" cy="95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209550" y="3912882"/>
            <a:ext cx="7432675" cy="747712"/>
          </a:xfrm>
        </p:spPr>
        <p:txBody>
          <a:bodyPr>
            <a:normAutofit/>
          </a:bodyPr>
          <a:lstStyle>
            <a:lvl1pPr marL="0" indent="0">
              <a:buNone/>
              <a:defRPr sz="3600" baseline="0">
                <a:solidFill>
                  <a:schemeClr val="accent3"/>
                </a:solidFill>
              </a:defRPr>
            </a:lvl1pPr>
          </a:lstStyle>
          <a:p>
            <a:pPr lvl="0"/>
            <a:r>
              <a:rPr lang="en-US" dirty="0"/>
              <a:t>Click to add transition slide text</a:t>
            </a:r>
          </a:p>
        </p:txBody>
      </p:sp>
      <p:pic>
        <p:nvPicPr>
          <p:cNvPr id="2" name="Picture 1">
            <a:extLst>
              <a:ext uri="{FF2B5EF4-FFF2-40B4-BE49-F238E27FC236}">
                <a16:creationId xmlns:a16="http://schemas.microsoft.com/office/drawing/2014/main" id="{CBBE971E-824B-40F6-AFB4-B898287ECC7F}"/>
              </a:ext>
            </a:extLst>
          </p:cNvPr>
          <p:cNvPicPr>
            <a:picLocks noChangeAspect="1"/>
          </p:cNvPicPr>
          <p:nvPr userDrawn="1"/>
        </p:nvPicPr>
        <p:blipFill>
          <a:blip r:embed="rId2"/>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3671777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2273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418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558992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354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742044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1330904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35F43AA-2BC0-134B-A0C0-A7B9C4C85432}"/>
              </a:ext>
            </a:extLst>
          </p:cNvPr>
          <p:cNvSpPr/>
          <p:nvPr userDrawn="1"/>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3F1157-9063-1144-815A-4D5D3A4C298C}"/>
              </a:ext>
            </a:extLst>
          </p:cNvPr>
          <p:cNvSpPr/>
          <p:nvPr userDrawn="1"/>
        </p:nvSpPr>
        <p:spPr>
          <a:xfrm>
            <a:off x="1" y="0"/>
            <a:ext cx="12191999" cy="3667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A16ADE-CF7D-4741-BE53-7C9072FD8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3976" y="2584406"/>
            <a:ext cx="6744047" cy="1689187"/>
          </a:xfrm>
          <a:prstGeom prst="rect">
            <a:avLst/>
          </a:prstGeom>
        </p:spPr>
      </p:pic>
    </p:spTree>
    <p:extLst>
      <p:ext uri="{BB962C8B-B14F-4D97-AF65-F5344CB8AC3E}">
        <p14:creationId xmlns:p14="http://schemas.microsoft.com/office/powerpoint/2010/main" val="291010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539488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1629831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37130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131965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8840393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8602496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F2F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66DA29-468D-4DEA-8D2E-AD2591732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BF60A3C-0D2D-483C-BEDC-F561274AC8D4}"/>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A37231C6-F413-47C2-B389-F4070C36A3EF}"/>
              </a:ext>
            </a:extLst>
          </p:cNvPr>
          <p:cNvSpPr>
            <a:spLocks noGrp="1"/>
          </p:cNvSpPr>
          <p:nvPr>
            <p:ph type="body" sz="quarter" idx="10" hasCustomPrompt="1"/>
          </p:nvPr>
        </p:nvSpPr>
        <p:spPr>
          <a:xfrm>
            <a:off x="1079500" y="3245010"/>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pic>
        <p:nvPicPr>
          <p:cNvPr id="10" name="Picture 9">
            <a:extLst>
              <a:ext uri="{FF2B5EF4-FFF2-40B4-BE49-F238E27FC236}">
                <a16:creationId xmlns:a16="http://schemas.microsoft.com/office/drawing/2014/main" id="{0F4418C9-651C-4AC2-A614-954D4BD50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4971403"/>
            <a:ext cx="3147307" cy="3147307"/>
          </a:xfrm>
          <a:prstGeom prst="rect">
            <a:avLst/>
          </a:prstGeom>
        </p:spPr>
      </p:pic>
    </p:spTree>
    <p:extLst>
      <p:ext uri="{BB962C8B-B14F-4D97-AF65-F5344CB8AC3E}">
        <p14:creationId xmlns:p14="http://schemas.microsoft.com/office/powerpoint/2010/main" val="3088808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1F2F3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3419282-8C2B-E443-AD7F-DE2A248721DD}"/>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DAAB8FE8-EEA0-0D49-945A-389C217B9F4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a:extLst>
              <a:ext uri="{FF2B5EF4-FFF2-40B4-BE49-F238E27FC236}">
                <a16:creationId xmlns:a16="http://schemas.microsoft.com/office/drawing/2014/main" id="{BEE6ED89-F30B-4DA8-A921-812E4EDE4FED}"/>
              </a:ext>
            </a:extLst>
          </p:cNvPr>
          <p:cNvSpPr/>
          <p:nvPr userDrawn="1"/>
        </p:nvSpPr>
        <p:spPr>
          <a:xfrm rot="10800000">
            <a:off x="5474209" y="-42827"/>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873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191338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6B971E3-457E-4812-803F-046A20342434}" type="datetimeFigureOut">
              <a:rPr lang="en-US" smtClean="0"/>
              <a:t>5/3/2024</a:t>
            </a:fld>
            <a:endParaRPr lang="en-US"/>
          </a:p>
        </p:txBody>
      </p:sp>
      <p:sp>
        <p:nvSpPr>
          <p:cNvPr id="10"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2427232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3"/>
          <p:cNvSpPr>
            <a:spLocks noGrp="1"/>
          </p:cNvSpPr>
          <p:nvPr>
            <p:ph type="ftr" sz="quarter" idx="11"/>
          </p:nvPr>
        </p:nvSpPr>
        <p:spPr>
          <a:xfrm>
            <a:off x="7781925" y="6369050"/>
            <a:ext cx="4114800" cy="365125"/>
          </a:xfrm>
          <a:prstGeom prst="rect">
            <a:avLst/>
          </a:prstGeom>
        </p:spPr>
        <p:txBody>
          <a:bodyPr/>
          <a:lstStyle>
            <a:lvl1pPr>
              <a:defRPr sz="1000"/>
            </a:lvl1pPr>
          </a:lstStyle>
          <a:p>
            <a:r>
              <a:rPr lang="en-US" dirty="0"/>
              <a:t>Amazon Confidential</a:t>
            </a:r>
          </a:p>
        </p:txBody>
      </p:sp>
    </p:spTree>
    <p:extLst>
      <p:ext uri="{BB962C8B-B14F-4D97-AF65-F5344CB8AC3E}">
        <p14:creationId xmlns:p14="http://schemas.microsoft.com/office/powerpoint/2010/main" val="1159760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4.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460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71613"/>
            <a:ext cx="10515600" cy="47053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7022" y="6445178"/>
            <a:ext cx="1962434" cy="250700"/>
          </a:xfrm>
          <a:prstGeom prst="rect">
            <a:avLst/>
          </a:prstGeom>
          <a:noFill/>
        </p:spPr>
      </p:pic>
      <p:sp>
        <p:nvSpPr>
          <p:cNvPr id="6" name="Solid Title Slide">
            <a:extLst>
              <a:ext uri="{FF2B5EF4-FFF2-40B4-BE49-F238E27FC236}">
                <a16:creationId xmlns:a16="http://schemas.microsoft.com/office/drawing/2014/main" id="{F47CD0E2-894B-2646-A2A8-703CF5AB27BD}"/>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chemeClr val="tx1"/>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Tree>
    <p:extLst>
      <p:ext uri="{BB962C8B-B14F-4D97-AF65-F5344CB8AC3E}">
        <p14:creationId xmlns:p14="http://schemas.microsoft.com/office/powerpoint/2010/main" val="1056332100"/>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50" r:id="rId3"/>
    <p:sldLayoutId id="2147483663" r:id="rId4"/>
    <p:sldLayoutId id="2147483649" r:id="rId5"/>
    <p:sldLayoutId id="2147483651" r:id="rId6"/>
    <p:sldLayoutId id="2147483652" r:id="rId7"/>
    <p:sldLayoutId id="2147483653" r:id="rId8"/>
    <p:sldLayoutId id="2147483654" r:id="rId9"/>
    <p:sldLayoutId id="2147483655" r:id="rId10"/>
    <p:sldLayoutId id="2147483811" r:id="rId11"/>
  </p:sldLayoutIdLst>
  <p:txStyles>
    <p:titleStyle>
      <a:lvl1pPr algn="l" defTabSz="914400" rtl="0" eaLnBrk="1" latinLnBrk="0" hangingPunct="1">
        <a:lnSpc>
          <a:spcPct val="90000"/>
        </a:lnSpc>
        <a:spcBef>
          <a:spcPct val="0"/>
        </a:spcBef>
        <a:buNone/>
        <a:defRPr sz="4400" kern="120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E20F45-44F9-154E-B763-8EC1DB966A7D}"/>
              </a:ext>
            </a:extLst>
          </p:cNvPr>
          <p:cNvSpPr/>
          <p:nvPr userDrawn="1"/>
        </p:nvSpPr>
        <p:spPr>
          <a:xfrm>
            <a:off x="0" y="0"/>
            <a:ext cx="12192000" cy="6858000"/>
          </a:xfrm>
          <a:prstGeom prst="rect">
            <a:avLst/>
          </a:prstGeom>
          <a:solidFill>
            <a:srgbClr val="10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DED"/>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820999"/>
            <a:ext cx="10515600" cy="2153849"/>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3291839"/>
            <a:ext cx="6001512" cy="288512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sp>
        <p:nvSpPr>
          <p:cNvPr id="6" name="Solid Title Slide">
            <a:extLst>
              <a:ext uri="{FF2B5EF4-FFF2-40B4-BE49-F238E27FC236}">
                <a16:creationId xmlns:a16="http://schemas.microsoft.com/office/drawing/2014/main" id="{9AAA2EAF-D134-9945-83C6-A8AB76647EF3}"/>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3F3F5"/>
                </a:solidFill>
                <a:effectLst/>
                <a:uLnTx/>
                <a:uFillTx/>
                <a:latin typeface="Amazon Ember" panose="020B0603020204020204" pitchFamily="34" charset="0"/>
                <a:ea typeface="Amazon Ember" panose="020B0603020204020204" pitchFamily="34" charset="0"/>
                <a:cs typeface="Amazon Ember" panose="020B0603020204020204" pitchFamily="34" charset="0"/>
                <a:sym typeface="Amazon Ember Thin"/>
              </a:rPr>
              <a:t>AMAZON CONFIDENTIAL</a:t>
            </a:r>
          </a:p>
        </p:txBody>
      </p:sp>
    </p:spTree>
    <p:extLst>
      <p:ext uri="{BB962C8B-B14F-4D97-AF65-F5344CB8AC3E}">
        <p14:creationId xmlns:p14="http://schemas.microsoft.com/office/powerpoint/2010/main" val="22926934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2400" b="0" i="0" kern="1200">
          <a:solidFill>
            <a:schemeClr val="accent3"/>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0"/>
        </a:spcBef>
        <a:spcAft>
          <a:spcPts val="800"/>
        </a:spcAft>
        <a:buFont typeface="Arial" panose="020B0604020202020204" pitchFamily="34" charset="0"/>
        <a:buNone/>
        <a:defRPr sz="1800" b="0" i="0" kern="1200">
          <a:solidFill>
            <a:schemeClr val="tx2"/>
          </a:solidFill>
          <a:latin typeface="Amazon Ember Light" panose="02000000000000000000" pitchFamily="2" charset="0"/>
          <a:ea typeface="Amazon Ember Light"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accent3"/>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accent3"/>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accent3"/>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A3B33-BAF0-FD41-B488-829335E44E56}"/>
              </a:ext>
            </a:extLst>
          </p:cNvPr>
          <p:cNvSpPr>
            <a:spLocks noGrp="1"/>
          </p:cNvSpPr>
          <p:nvPr>
            <p:ph type="title"/>
          </p:nvPr>
        </p:nvSpPr>
        <p:spPr>
          <a:xfrm>
            <a:off x="801624" y="484116"/>
            <a:ext cx="10515600" cy="1168222"/>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D04CA327-9491-7541-9832-C70C53AD403C}"/>
              </a:ext>
            </a:extLst>
          </p:cNvPr>
          <p:cNvSpPr>
            <a:spLocks noGrp="1"/>
          </p:cNvSpPr>
          <p:nvPr>
            <p:ph type="body" idx="1"/>
          </p:nvPr>
        </p:nvSpPr>
        <p:spPr>
          <a:xfrm>
            <a:off x="838200" y="1344706"/>
            <a:ext cx="10479024" cy="429409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 Lorem ipsum dolor sit </a:t>
            </a:r>
            <a:r>
              <a:rPr lang="en-US" dirty="0" err="1"/>
              <a:t>amet</a:t>
            </a:r>
            <a:r>
              <a:rPr lang="en-US" dirty="0"/>
              <a:t>, </a:t>
            </a:r>
            <a:r>
              <a:rPr lang="en-US" dirty="0" err="1"/>
              <a:t>facete</a:t>
            </a:r>
            <a:r>
              <a:rPr lang="en-US" dirty="0"/>
              <a:t> </a:t>
            </a:r>
            <a:r>
              <a:rPr lang="en-US" dirty="0" err="1"/>
              <a:t>contentiones</a:t>
            </a:r>
            <a:r>
              <a:rPr lang="en-US" dirty="0"/>
              <a:t> </a:t>
            </a:r>
            <a:r>
              <a:rPr lang="en-US" dirty="0" err="1"/>
              <a:t>ut</a:t>
            </a:r>
            <a:r>
              <a:rPr lang="en-US" dirty="0"/>
              <a:t> sit, an qui </a:t>
            </a:r>
            <a:r>
              <a:rPr lang="en-US" dirty="0" err="1"/>
              <a:t>assum</a:t>
            </a:r>
            <a:r>
              <a:rPr lang="en-US" dirty="0"/>
              <a:t> </a:t>
            </a:r>
            <a:r>
              <a:rPr lang="en-US" dirty="0" err="1"/>
              <a:t>diceret</a:t>
            </a:r>
            <a:r>
              <a:rPr lang="en-US" dirty="0"/>
              <a:t>, in </a:t>
            </a:r>
            <a:r>
              <a:rPr lang="en-US" dirty="0" err="1"/>
              <a:t>atqui</a:t>
            </a:r>
            <a:r>
              <a:rPr lang="en-US" dirty="0"/>
              <a:t> </a:t>
            </a:r>
            <a:r>
              <a:rPr lang="en-US" dirty="0" err="1"/>
              <a:t>propriae</a:t>
            </a:r>
            <a:r>
              <a:rPr lang="en-US" dirty="0"/>
              <a:t> </a:t>
            </a:r>
            <a:r>
              <a:rPr lang="en-US" dirty="0" err="1"/>
              <a:t>reprehendunt</a:t>
            </a:r>
            <a:r>
              <a:rPr lang="en-US" dirty="0"/>
              <a:t> </a:t>
            </a:r>
            <a:r>
              <a:rPr lang="en-US" dirty="0" err="1"/>
              <a:t>pri</a:t>
            </a:r>
            <a:r>
              <a:rPr lang="en-US" dirty="0"/>
              <a:t>. Ad </a:t>
            </a:r>
            <a:r>
              <a:rPr lang="en-US" dirty="0" err="1"/>
              <a:t>impedit</a:t>
            </a:r>
            <a:r>
              <a:rPr lang="en-US" dirty="0"/>
              <a:t> </a:t>
            </a:r>
            <a:r>
              <a:rPr lang="en-US" dirty="0" err="1"/>
              <a:t>nusquam</a:t>
            </a:r>
            <a:r>
              <a:rPr lang="en-US" dirty="0"/>
              <a:t> </a:t>
            </a:r>
            <a:r>
              <a:rPr lang="en-US" dirty="0" err="1"/>
              <a:t>similique</a:t>
            </a:r>
            <a:r>
              <a:rPr lang="en-US" dirty="0"/>
              <a:t> sit. </a:t>
            </a:r>
            <a:r>
              <a:rPr lang="en-US" dirty="0" err="1"/>
              <a:t>Ius</a:t>
            </a:r>
            <a:r>
              <a:rPr lang="en-US" dirty="0"/>
              <a:t> </a:t>
            </a:r>
            <a:r>
              <a:rPr lang="en-US" dirty="0" err="1"/>
              <a:t>graecis</a:t>
            </a:r>
            <a:r>
              <a:rPr lang="en-US" dirty="0"/>
              <a:t> </a:t>
            </a:r>
            <a:r>
              <a:rPr lang="en-US" dirty="0" err="1"/>
              <a:t>legendos</a:t>
            </a:r>
            <a:r>
              <a:rPr lang="en-US" dirty="0"/>
              <a:t> cu, qui </a:t>
            </a:r>
            <a:r>
              <a:rPr lang="en-US" dirty="0" err="1"/>
              <a:t>consetetur</a:t>
            </a:r>
            <a:r>
              <a:rPr lang="en-US" dirty="0"/>
              <a:t> </a:t>
            </a:r>
            <a:r>
              <a:rPr lang="en-US" dirty="0" err="1"/>
              <a:t>ullamcorper</a:t>
            </a:r>
            <a:r>
              <a:rPr lang="en-US" dirty="0"/>
              <a:t> an. </a:t>
            </a:r>
            <a:r>
              <a:rPr lang="en-US" dirty="0" err="1"/>
              <a:t>Vel</a:t>
            </a:r>
            <a:r>
              <a:rPr lang="en-US" dirty="0"/>
              <a:t> </a:t>
            </a:r>
            <a:r>
              <a:rPr lang="en-US" dirty="0" err="1"/>
              <a:t>ea</a:t>
            </a:r>
            <a:r>
              <a:rPr lang="en-US" dirty="0"/>
              <a:t> case </a:t>
            </a:r>
            <a:r>
              <a:rPr lang="en-US" dirty="0" err="1"/>
              <a:t>accumsan</a:t>
            </a:r>
            <a:r>
              <a:rPr lang="en-US" dirty="0"/>
              <a:t> </a:t>
            </a:r>
            <a:r>
              <a:rPr lang="en-US" dirty="0" err="1"/>
              <a:t>eloquentiam</a:t>
            </a:r>
            <a:r>
              <a:rPr lang="en-US" dirty="0"/>
              <a:t>, </a:t>
            </a:r>
            <a:r>
              <a:rPr lang="en-US" dirty="0" err="1"/>
              <a:t>sed</a:t>
            </a:r>
            <a:r>
              <a:rPr lang="en-US" dirty="0"/>
              <a:t> et </a:t>
            </a:r>
            <a:r>
              <a:rPr lang="en-US" dirty="0" err="1"/>
              <a:t>invenire</a:t>
            </a:r>
            <a:r>
              <a:rPr lang="en-US" dirty="0"/>
              <a:t> </a:t>
            </a:r>
            <a:r>
              <a:rPr lang="en-US" dirty="0" err="1"/>
              <a:t>definitionem</a:t>
            </a:r>
            <a:r>
              <a:rPr lang="en-US" dirty="0"/>
              <a:t>. Dolore </a:t>
            </a:r>
            <a:r>
              <a:rPr lang="en-US" dirty="0" err="1"/>
              <a:t>dicunt</a:t>
            </a:r>
            <a:r>
              <a:rPr lang="en-US" dirty="0"/>
              <a:t> omnium sea ne, </a:t>
            </a:r>
            <a:r>
              <a:rPr lang="en-US" dirty="0" err="1"/>
              <a:t>eum</a:t>
            </a:r>
            <a:r>
              <a:rPr lang="en-US" dirty="0"/>
              <a:t> </a:t>
            </a:r>
            <a:r>
              <a:rPr lang="en-US" dirty="0" err="1"/>
              <a:t>ut</a:t>
            </a:r>
            <a:r>
              <a:rPr lang="en-US" dirty="0"/>
              <a:t> </a:t>
            </a:r>
            <a:r>
              <a:rPr lang="en-US" dirty="0" err="1"/>
              <a:t>fastidii</a:t>
            </a:r>
            <a:r>
              <a:rPr lang="en-US" dirty="0"/>
              <a:t> </a:t>
            </a:r>
            <a:r>
              <a:rPr lang="en-US" dirty="0" err="1"/>
              <a:t>recusabo</a:t>
            </a:r>
            <a:r>
              <a:rPr lang="en-US" dirty="0"/>
              <a:t>, </a:t>
            </a:r>
            <a:r>
              <a:rPr lang="en-US" dirty="0" err="1"/>
              <a:t>debitis</a:t>
            </a:r>
            <a:r>
              <a:rPr lang="en-US" dirty="0"/>
              <a:t> </a:t>
            </a:r>
            <a:r>
              <a:rPr lang="en-US" dirty="0" err="1"/>
              <a:t>copiosae</a:t>
            </a:r>
            <a:r>
              <a:rPr lang="en-US" dirty="0"/>
              <a:t> </a:t>
            </a:r>
            <a:r>
              <a:rPr lang="en-US" dirty="0" err="1"/>
              <a:t>senserit</a:t>
            </a:r>
            <a:r>
              <a:rPr lang="en-US" dirty="0"/>
              <a:t> no quo.</a:t>
            </a:r>
          </a:p>
        </p:txBody>
      </p:sp>
      <p:pic>
        <p:nvPicPr>
          <p:cNvPr id="4" name="Picture 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07022" y="6445178"/>
            <a:ext cx="1962434" cy="250700"/>
          </a:xfrm>
          <a:prstGeom prst="rect">
            <a:avLst/>
          </a:prstGeom>
        </p:spPr>
      </p:pic>
    </p:spTree>
    <p:extLst>
      <p:ext uri="{BB962C8B-B14F-4D97-AF65-F5344CB8AC3E}">
        <p14:creationId xmlns:p14="http://schemas.microsoft.com/office/powerpoint/2010/main" val="226511448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txStyles>
    <p:titleStyle>
      <a:lvl1pPr algn="l" defTabSz="914400" rtl="0" eaLnBrk="1" latinLnBrk="0" hangingPunct="1">
        <a:lnSpc>
          <a:spcPct val="110000"/>
        </a:lnSpc>
        <a:spcBef>
          <a:spcPct val="0"/>
        </a:spcBef>
        <a:buNone/>
        <a:defRPr sz="2400" b="0" i="0" kern="1200">
          <a:solidFill>
            <a:schemeClr val="tx1"/>
          </a:solidFill>
          <a:latin typeface="Amazon Ember Heavy" panose="020B0803020204020204" pitchFamily="34" charset="0"/>
          <a:ea typeface="Amazon Ember Heavy" panose="020B0803020204020204" pitchFamily="34" charset="0"/>
          <a:cs typeface="Amazon Ember Heavy" panose="020B0803020204020204" pitchFamily="34" charset="0"/>
        </a:defRPr>
      </a:lvl1pPr>
    </p:titleStyle>
    <p:bodyStyle>
      <a:lvl1pPr marL="0" indent="0" algn="l" defTabSz="914400" rtl="0" eaLnBrk="1" latinLnBrk="0" hangingPunct="1">
        <a:lnSpc>
          <a:spcPct val="90000"/>
        </a:lnSpc>
        <a:spcBef>
          <a:spcPts val="0"/>
        </a:spcBef>
        <a:spcAft>
          <a:spcPts val="0"/>
        </a:spcAft>
        <a:buFont typeface="Arial" panose="020B0604020202020204" pitchFamily="34" charset="0"/>
        <a:buNone/>
        <a:defRPr sz="18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2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Clr>
          <a:schemeClr val="tx1"/>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tx1"/>
        </a:buClr>
        <a:buSzPct val="80000"/>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1"/>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3F6B4-A04C-EB46-9F84-36FF4EF22637}"/>
              </a:ext>
            </a:extLst>
          </p:cNvPr>
          <p:cNvSpPr>
            <a:spLocks noGrp="1"/>
          </p:cNvSpPr>
          <p:nvPr>
            <p:ph type="title"/>
          </p:nvPr>
        </p:nvSpPr>
        <p:spPr>
          <a:xfrm>
            <a:off x="315229" y="377813"/>
            <a:ext cx="8070235" cy="36512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0E8EE04-5193-924E-B1CC-047C4790F37E}"/>
              </a:ext>
            </a:extLst>
          </p:cNvPr>
          <p:cNvSpPr>
            <a:spLocks noGrp="1"/>
          </p:cNvSpPr>
          <p:nvPr>
            <p:ph type="body" idx="1"/>
          </p:nvPr>
        </p:nvSpPr>
        <p:spPr>
          <a:xfrm>
            <a:off x="885444" y="1373594"/>
            <a:ext cx="104775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702240-DAF8-8848-8AB2-3BF88435D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E9D9F-5F09-D64E-8D94-A8C29D95F325}" type="datetimeFigureOut">
              <a:rPr lang="en-US" smtClean="0"/>
              <a:t>5/3/2024</a:t>
            </a:fld>
            <a:endParaRPr lang="en-US"/>
          </a:p>
        </p:txBody>
      </p:sp>
      <p:sp>
        <p:nvSpPr>
          <p:cNvPr id="5" name="Footer Placeholder 4">
            <a:extLst>
              <a:ext uri="{FF2B5EF4-FFF2-40B4-BE49-F238E27FC236}">
                <a16:creationId xmlns:a16="http://schemas.microsoft.com/office/drawing/2014/main" id="{41F1333D-FA04-B04C-AFE9-6F33B877B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E037EACA-7AD8-F240-B024-6AFBD70B7EE7}"/>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96198745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Lst>
  <p:txStyles>
    <p:titleStyle>
      <a:lvl1pPr algn="l" defTabSz="914400" rtl="0" eaLnBrk="1" latinLnBrk="0" hangingPunct="1">
        <a:lnSpc>
          <a:spcPct val="90000"/>
        </a:lnSpc>
        <a:spcBef>
          <a:spcPct val="0"/>
        </a:spcBef>
        <a:buNone/>
        <a:defRPr sz="2200" b="0"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p:titleStyle>
    <p:bodyStyle>
      <a:lvl1pPr marL="0" indent="0" algn="l" defTabSz="914400" rtl="0" eaLnBrk="1" latinLnBrk="0" hangingPunct="1">
        <a:lnSpc>
          <a:spcPct val="125000"/>
        </a:lnSpc>
        <a:spcBef>
          <a:spcPts val="0"/>
        </a:spcBef>
        <a:spcAft>
          <a:spcPts val="600"/>
        </a:spcAft>
        <a:buFont typeface="Arial" panose="020B0604020202020204" pitchFamily="34" charset="0"/>
        <a:buNone/>
        <a:defRPr sz="16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457200" indent="0" algn="l" defTabSz="914400" rtl="0" eaLnBrk="1" latinLnBrk="0" hangingPunct="1">
        <a:lnSpc>
          <a:spcPct val="125000"/>
        </a:lnSpc>
        <a:spcBef>
          <a:spcPts val="0"/>
        </a:spcBef>
        <a:spcAft>
          <a:spcPts val="600"/>
        </a:spcAft>
        <a:buFont typeface="Arial" panose="020B0604020202020204" pitchFamily="34" charset="0"/>
        <a:buNone/>
        <a:defRPr sz="14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914400" indent="0" algn="l" defTabSz="914400" rtl="0" eaLnBrk="1" latinLnBrk="0" hangingPunct="1">
        <a:lnSpc>
          <a:spcPct val="125000"/>
        </a:lnSpc>
        <a:spcBef>
          <a:spcPts val="0"/>
        </a:spcBef>
        <a:spcAft>
          <a:spcPts val="600"/>
        </a:spcAft>
        <a:buFont typeface="Arial" panose="020B0604020202020204" pitchFamily="34" charset="0"/>
        <a:buNone/>
        <a:defRPr sz="12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371600" indent="0" algn="l" defTabSz="914400" rtl="0" eaLnBrk="1" latinLnBrk="0" hangingPunct="1">
        <a:lnSpc>
          <a:spcPct val="125000"/>
        </a:lnSpc>
        <a:spcBef>
          <a:spcPts val="0"/>
        </a:spcBef>
        <a:spcAft>
          <a:spcPts val="600"/>
        </a:spcAft>
        <a:buFont typeface="Arial" panose="020B0604020202020204" pitchFamily="34" charset="0"/>
        <a:buNone/>
        <a:defRPr sz="11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1828800" indent="0" algn="l" defTabSz="914400" rtl="0" eaLnBrk="1" latinLnBrk="0" hangingPunct="1">
        <a:lnSpc>
          <a:spcPct val="125000"/>
        </a:lnSpc>
        <a:spcBef>
          <a:spcPts val="0"/>
        </a:spcBef>
        <a:spcAft>
          <a:spcPts val="600"/>
        </a:spcAft>
        <a:buFont typeface="Arial" panose="020B0604020202020204" pitchFamily="34" charset="0"/>
        <a:buNone/>
        <a:defRPr sz="11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52">
          <p15:clr>
            <a:srgbClr val="F26B43"/>
          </p15:clr>
        </p15:guide>
        <p15:guide id="4" pos="552">
          <p15:clr>
            <a:srgbClr val="F26B43"/>
          </p15:clr>
        </p15:guide>
        <p15:guide id="5" orient="horz" pos="3888">
          <p15:clr>
            <a:srgbClr val="F26B43"/>
          </p15:clr>
        </p15:guide>
        <p15:guide id="6" orient="horz" pos="480">
          <p15:clr>
            <a:srgbClr val="F26B43"/>
          </p15:clr>
        </p15:guide>
        <p15:guide id="7" orient="horz" pos="864">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41064"/>
            <a:ext cx="10515600" cy="4835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50623" y="6418729"/>
            <a:ext cx="3003177" cy="215444"/>
          </a:xfrm>
          <a:prstGeom prst="rect">
            <a:avLst/>
          </a:prstGeom>
          <a:noFill/>
        </p:spPr>
        <p:txBody>
          <a:bodyPr wrap="square" rtlCol="0">
            <a:spAutoFit/>
          </a:bodyPr>
          <a:lstStyle/>
          <a:p>
            <a:pPr algn="r"/>
            <a:r>
              <a:rPr lang="en-US" sz="800" dirty="0">
                <a:solidFill>
                  <a:schemeClr val="tx2"/>
                </a:solidFill>
              </a:rPr>
              <a:t>AMAZON</a:t>
            </a:r>
            <a:r>
              <a:rPr lang="en-US" sz="800" baseline="0" dirty="0">
                <a:solidFill>
                  <a:schemeClr val="tx2"/>
                </a:solidFill>
              </a:rPr>
              <a:t> CONFIDENTIAL</a:t>
            </a:r>
            <a:endParaRPr lang="en-US" sz="800" dirty="0">
              <a:solidFill>
                <a:schemeClr val="tx2"/>
              </a:solidFill>
            </a:endParaRPr>
          </a:p>
        </p:txBody>
      </p:sp>
      <p:pic>
        <p:nvPicPr>
          <p:cNvPr id="5" name="Picture 4">
            <a:extLst>
              <a:ext uri="{FF2B5EF4-FFF2-40B4-BE49-F238E27FC236}">
                <a16:creationId xmlns:a16="http://schemas.microsoft.com/office/drawing/2014/main" id="{82B4B9FE-9B73-4CBB-B02A-53EF1571D19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29936" y="4954788"/>
            <a:ext cx="3143325" cy="3143325"/>
          </a:xfrm>
          <a:prstGeom prst="rect">
            <a:avLst/>
          </a:prstGeom>
        </p:spPr>
      </p:pic>
    </p:spTree>
    <p:extLst>
      <p:ext uri="{BB962C8B-B14F-4D97-AF65-F5344CB8AC3E}">
        <p14:creationId xmlns:p14="http://schemas.microsoft.com/office/powerpoint/2010/main" val="309195095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8.xml"/><Relationship Id="rId7"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ar-businessworkbench@email.amazon.com" TargetMode="External"/><Relationship Id="rId5" Type="http://schemas.openxmlformats.org/officeDocument/2006/relationships/hyperlink" Target="mailto:ar-businessinvoicing@amazon.com"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8.xml"/><Relationship Id="rId7" Type="http://schemas.openxmlformats.org/officeDocument/2006/relationships/image" Target="../media/image3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png"/><Relationship Id="rId5" Type="http://schemas.openxmlformats.org/officeDocument/2006/relationships/hyperlink" Target="mailto:ar-businessworkbench@email.amazon.com" TargetMode="External"/><Relationship Id="rId10" Type="http://schemas.openxmlformats.org/officeDocument/2006/relationships/image" Target="../media/image21.png"/><Relationship Id="rId4" Type="http://schemas.openxmlformats.org/officeDocument/2006/relationships/notesSlide" Target="../notesSlides/notesSlide12.xml"/><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2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openxmlformats.org/officeDocument/2006/relationships/hyperlink" Target="mailto:corporate-punchout@amazon.com"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ar-businessworkbench@amazon.com" TargetMode="External"/><Relationship Id="rId5" Type="http://schemas.openxmlformats.org/officeDocument/2006/relationships/hyperlink" Target="https://www.amazon.com/hz/contact-us/"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1.png"/><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2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2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315410-FAAA-437D-99A3-BF8C5C599E76}"/>
              </a:ext>
            </a:extLst>
          </p:cNvPr>
          <p:cNvSpPr txBox="1">
            <a:spLocks/>
          </p:cNvSpPr>
          <p:nvPr/>
        </p:nvSpPr>
        <p:spPr>
          <a:xfrm>
            <a:off x="1020202" y="3184768"/>
            <a:ext cx="4902926" cy="20653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3200" dirty="0">
                <a:solidFill>
                  <a:srgbClr val="FFFFFF"/>
                </a:solidFill>
                <a:latin typeface="Amazon Ember Heavy" panose="020B0803020204020204" pitchFamily="34" charset="0"/>
                <a:ea typeface="Amazon Ember Heavy" panose="020B0803020204020204" pitchFamily="34" charset="0"/>
                <a:cs typeface="Amazon Ember Heavy" panose="020B0803020204020204" pitchFamily="34" charset="0"/>
              </a:rPr>
              <a:t>Amazon Business</a:t>
            </a:r>
            <a:br>
              <a:rPr lang="en-US" sz="3200" dirty="0">
                <a:solidFill>
                  <a:srgbClr val="FFFFFF"/>
                </a:solidFill>
                <a:latin typeface="Amazon Ember Heavy" panose="020B0803020204020204" pitchFamily="34" charset="0"/>
                <a:ea typeface="Amazon Ember Heavy" panose="020B0803020204020204" pitchFamily="34" charset="0"/>
                <a:cs typeface="Amazon Ember Heavy" panose="020B0803020204020204" pitchFamily="34" charset="0"/>
              </a:rPr>
            </a:br>
            <a:r>
              <a:rPr lang="en-US" sz="3200" dirty="0">
                <a:solidFill>
                  <a:srgbClr val="FFFFFF"/>
                </a:solidFill>
                <a:latin typeface="Amazon Ember Heavy" panose="020B0803020204020204" pitchFamily="34" charset="0"/>
                <a:ea typeface="Amazon Ember Heavy" panose="020B0803020204020204" pitchFamily="34" charset="0"/>
                <a:cs typeface="Amazon Ember Heavy" panose="020B0803020204020204" pitchFamily="34" charset="0"/>
              </a:rPr>
              <a:t>Accounts Payable &amp; Invoicing Walkthrough</a:t>
            </a:r>
            <a:endParaRPr kumimoji="0" lang="en-US" sz="3200" b="0" i="0" u="none" strike="noStrike" kern="1200" cap="none" spc="0" normalizeH="0" baseline="0" noProof="0" dirty="0">
              <a:ln>
                <a:noFill/>
              </a:ln>
              <a:solidFill>
                <a:srgbClr val="FFFFFF"/>
              </a:solidFill>
              <a:effectLst/>
              <a:uLnTx/>
              <a:uFillTx/>
              <a:latin typeface="Amazon Ember Heavy" panose="020B0803020204020204" pitchFamily="34" charset="0"/>
              <a:ea typeface="Amazon Ember Heavy" panose="020B0803020204020204" pitchFamily="34" charset="0"/>
              <a:cs typeface="Amazon Ember Heavy" panose="020B0803020204020204" pitchFamily="34" charset="0"/>
            </a:endParaRPr>
          </a:p>
        </p:txBody>
      </p:sp>
      <p:pic>
        <p:nvPicPr>
          <p:cNvPr id="8" name="Picture 7">
            <a:extLst>
              <a:ext uri="{FF2B5EF4-FFF2-40B4-BE49-F238E27FC236}">
                <a16:creationId xmlns:a16="http://schemas.microsoft.com/office/drawing/2014/main" id="{FA0B93F8-6C7E-4B6B-A9EF-FC395113F1D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pic>
        <p:nvPicPr>
          <p:cNvPr id="2" name="Audio 1">
            <a:hlinkClick r:id="" action="ppaction://media"/>
            <a:extLst>
              <a:ext uri="{FF2B5EF4-FFF2-40B4-BE49-F238E27FC236}">
                <a16:creationId xmlns:a16="http://schemas.microsoft.com/office/drawing/2014/main" id="{0BA29A04-ADCB-487E-A54F-227548557B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B95596A3-E7C7-449A-9E84-6701AA0B91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5898" y="1782030"/>
            <a:ext cx="2508893" cy="1280581"/>
          </a:xfrm>
          <a:prstGeom prst="rect">
            <a:avLst/>
          </a:prstGeom>
        </p:spPr>
      </p:pic>
    </p:spTree>
    <p:extLst>
      <p:ext uri="{BB962C8B-B14F-4D97-AF65-F5344CB8AC3E}">
        <p14:creationId xmlns:p14="http://schemas.microsoft.com/office/powerpoint/2010/main" val="1417155356"/>
      </p:ext>
    </p:extLst>
  </p:cSld>
  <p:clrMapOvr>
    <a:masterClrMapping/>
  </p:clrMapOvr>
  <mc:AlternateContent xmlns:mc="http://schemas.openxmlformats.org/markup-compatibility/2006" xmlns:p14="http://schemas.microsoft.com/office/powerpoint/2010/main">
    <mc:Choice Requires="p14">
      <p:transition spd="slow" p14:dur="2000" advTm="138643"/>
    </mc:Choice>
    <mc:Fallback xmlns="">
      <p:transition spd="slow" advTm="13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088EEB-4981-4DFB-A37C-56D44301E36D}"/>
              </a:ext>
            </a:extLst>
          </p:cNvPr>
          <p:cNvSpPr>
            <a:spLocks noGrp="1"/>
          </p:cNvSpPr>
          <p:nvPr>
            <p:ph type="body" sz="quarter" idx="4294967295"/>
          </p:nvPr>
        </p:nvSpPr>
        <p:spPr>
          <a:xfrm>
            <a:off x="422914" y="3429000"/>
            <a:ext cx="6465565" cy="1816415"/>
          </a:xfrm>
        </p:spPr>
        <p:txBody>
          <a:bodyPr>
            <a:normAutofit/>
          </a:bodyPr>
          <a:lstStyle/>
          <a:p>
            <a:pPr marL="0" indent="0">
              <a:buNone/>
            </a:pPr>
            <a:r>
              <a:rPr lang="en-US" sz="3200"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Credit Memos &amp; Past Due Balances</a:t>
            </a:r>
          </a:p>
        </p:txBody>
      </p:sp>
      <p:pic>
        <p:nvPicPr>
          <p:cNvPr id="2" name="Audio 1">
            <a:hlinkClick r:id="" action="ppaction://media"/>
            <a:extLst>
              <a:ext uri="{FF2B5EF4-FFF2-40B4-BE49-F238E27FC236}">
                <a16:creationId xmlns:a16="http://schemas.microsoft.com/office/drawing/2014/main" id="{C4EFF61C-4740-4D37-B219-9B0AF1C9D5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3548683"/>
      </p:ext>
    </p:extLst>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Applying Credit Memos</a:t>
            </a:r>
          </a:p>
        </p:txBody>
      </p:sp>
      <p:sp>
        <p:nvSpPr>
          <p:cNvPr id="6" name="Text Placeholder 5">
            <a:extLst>
              <a:ext uri="{FF2B5EF4-FFF2-40B4-BE49-F238E27FC236}">
                <a16:creationId xmlns:a16="http://schemas.microsoft.com/office/drawing/2014/main" id="{B358E9E7-3481-4B5E-A9FB-24C4A5EEF5CB}"/>
              </a:ext>
            </a:extLst>
          </p:cNvPr>
          <p:cNvSpPr>
            <a:spLocks noGrp="1"/>
          </p:cNvSpPr>
          <p:nvPr>
            <p:ph type="body" sz="quarter" idx="10"/>
          </p:nvPr>
        </p:nvSpPr>
        <p:spPr>
          <a:xfrm>
            <a:off x="346433" y="4734590"/>
            <a:ext cx="11701242" cy="1533372"/>
          </a:xfrm>
        </p:spPr>
        <p:txBody>
          <a:bodyPr>
            <a:normAutofit fontScale="55000" lnSpcReduction="20000"/>
          </a:bodyPr>
          <a:lstStyle/>
          <a:p>
            <a:pPr marL="171450" lvl="0" indent="-171450" eaLnBrk="0" fontAlgn="base" hangingPunct="0">
              <a:lnSpc>
                <a:spcPct val="100000"/>
              </a:lnSpc>
              <a:spcBef>
                <a:spcPct val="0"/>
              </a:spcBef>
              <a:spcAft>
                <a:spcPct val="0"/>
              </a:spcAft>
            </a:pPr>
            <a:r>
              <a:rPr lang="en-US" altLang="en-US" dirty="0">
                <a:latin typeface="Amazon Ember" panose="020B0603020204020204" pitchFamily="34" charset="0"/>
                <a:ea typeface="Amazon Ember" panose="020B0603020204020204" pitchFamily="34" charset="0"/>
                <a:cs typeface="Amazon Ember" panose="020B0603020204020204" pitchFamily="34" charset="0"/>
              </a:rPr>
              <a:t>If a Credit Memo is received </a:t>
            </a:r>
            <a:r>
              <a:rPr lang="en-US" altLang="en-US" b="1" dirty="0">
                <a:latin typeface="Amazon Ember" panose="020B0603020204020204" pitchFamily="34" charset="0"/>
                <a:ea typeface="Amazon Ember" panose="020B0603020204020204" pitchFamily="34" charset="0"/>
                <a:cs typeface="Amazon Ember" panose="020B0603020204020204" pitchFamily="34" charset="0"/>
              </a:rPr>
              <a:t>before </a:t>
            </a:r>
            <a:r>
              <a:rPr lang="en-US" altLang="en-US" dirty="0">
                <a:latin typeface="Amazon Ember" panose="020B0603020204020204" pitchFamily="34" charset="0"/>
                <a:ea typeface="Amazon Ember" panose="020B0603020204020204" pitchFamily="34" charset="0"/>
                <a:cs typeface="Amazon Ember" panose="020B0603020204020204" pitchFamily="34" charset="0"/>
              </a:rPr>
              <a:t>the invoice is paid, you can apply the credit memo to the unpaid invoice. To apply a credit memo to the unpaid invoice, you need to include this on your remittance details.</a:t>
            </a:r>
          </a:p>
          <a:p>
            <a:pPr lvl="0" eaLnBrk="0" fontAlgn="base" hangingPunct="0">
              <a:lnSpc>
                <a:spcPct val="100000"/>
              </a:lnSpc>
              <a:spcBef>
                <a:spcPct val="0"/>
              </a:spcBef>
              <a:spcAft>
                <a:spcPct val="0"/>
              </a:spcAft>
            </a:pPr>
            <a:endParaRPr lang="en-US" altLang="en-US" dirty="0">
              <a:latin typeface="Amazon Ember" panose="020B0603020204020204" pitchFamily="34" charset="0"/>
              <a:ea typeface="Amazon Ember" panose="020B0603020204020204" pitchFamily="34" charset="0"/>
              <a:cs typeface="Amazon Ember" panose="020B0603020204020204" pitchFamily="34" charset="0"/>
            </a:endParaRPr>
          </a:p>
          <a:p>
            <a:pPr marL="171450" lvl="0" indent="-171450" eaLnBrk="0" fontAlgn="base" hangingPunct="0">
              <a:spcBef>
                <a:spcPct val="0"/>
              </a:spcBef>
              <a:spcAft>
                <a:spcPct val="0"/>
              </a:spcAft>
            </a:pPr>
            <a:r>
              <a:rPr lang="en-US" altLang="en-US" dirty="0">
                <a:latin typeface="Amazon Ember" panose="020B0603020204020204" pitchFamily="34" charset="0"/>
                <a:ea typeface="Amazon Ember" panose="020B0603020204020204" pitchFamily="34" charset="0"/>
                <a:cs typeface="Amazon Ember" panose="020B0603020204020204" pitchFamily="34" charset="0"/>
              </a:rPr>
              <a:t>If a Credit Memo is received </a:t>
            </a:r>
            <a:r>
              <a:rPr lang="en-US" altLang="en-US" b="1" dirty="0">
                <a:latin typeface="Amazon Ember" panose="020B0603020204020204" pitchFamily="34" charset="0"/>
                <a:ea typeface="Amazon Ember" panose="020B0603020204020204" pitchFamily="34" charset="0"/>
                <a:cs typeface="Amazon Ember" panose="020B0603020204020204" pitchFamily="34" charset="0"/>
              </a:rPr>
              <a:t>after </a:t>
            </a:r>
            <a:r>
              <a:rPr lang="en-US" altLang="en-US" dirty="0">
                <a:latin typeface="Amazon Ember" panose="020B0603020204020204" pitchFamily="34" charset="0"/>
                <a:ea typeface="Amazon Ember" panose="020B0603020204020204" pitchFamily="34" charset="0"/>
                <a:cs typeface="Amazon Ember" panose="020B0603020204020204" pitchFamily="34" charset="0"/>
              </a:rPr>
              <a:t>the invoice is paid, you must designate how you want to apply the unapplied credit memos in your remittance details or send to </a:t>
            </a:r>
            <a:r>
              <a:rPr lang="en-US" dirty="0">
                <a:latin typeface="Amazon Ember" panose="020B0603020204020204" pitchFamily="34" charset="0"/>
                <a:ea typeface="Amazon Ember" panose="020B0603020204020204" pitchFamily="34" charset="0"/>
                <a:cs typeface="Amazon Ember" panose="020B0603020204020204" pitchFamily="34" charset="0"/>
                <a:hlinkClick r:id="rId5">
                  <a:extLst>
                    <a:ext uri="{A12FA001-AC4F-418D-AE19-62706E023703}">
                      <ahyp:hlinkClr xmlns:ahyp="http://schemas.microsoft.com/office/drawing/2018/hyperlinkcolor" val="tx"/>
                    </a:ext>
                  </a:extLst>
                </a:hlinkClick>
              </a:rPr>
              <a:t>ar-businessinvoicing@amazon.com</a:t>
            </a:r>
            <a:r>
              <a:rPr lang="en-US" dirty="0">
                <a:latin typeface="Amazon Ember" panose="020B0603020204020204" pitchFamily="34" charset="0"/>
                <a:ea typeface="Amazon Ember" panose="020B0603020204020204" pitchFamily="34" charset="0"/>
                <a:cs typeface="Amazon Ember" panose="020B0603020204020204" pitchFamily="34" charset="0"/>
              </a:rPr>
              <a:t>. </a:t>
            </a:r>
            <a:endParaRPr lang="en-US" altLang="en-US" dirty="0">
              <a:latin typeface="Amazon Ember" panose="020B0603020204020204" pitchFamily="34" charset="0"/>
              <a:ea typeface="Amazon Ember" panose="020B0603020204020204" pitchFamily="34" charset="0"/>
              <a:cs typeface="Amazon Ember" panose="020B0603020204020204" pitchFamily="34" charset="0"/>
            </a:endParaRPr>
          </a:p>
          <a:p>
            <a:pPr lvl="0" eaLnBrk="0" fontAlgn="base" hangingPunct="0">
              <a:lnSpc>
                <a:spcPct val="100000"/>
              </a:lnSpc>
              <a:spcBef>
                <a:spcPct val="0"/>
              </a:spcBef>
              <a:spcAft>
                <a:spcPct val="0"/>
              </a:spcAft>
            </a:pPr>
            <a:endParaRPr lang="en-US" altLang="en-US" dirty="0">
              <a:latin typeface="Amazon Ember" panose="020B0603020204020204" pitchFamily="34" charset="0"/>
              <a:ea typeface="Amazon Ember" panose="020B0603020204020204" pitchFamily="34" charset="0"/>
              <a:cs typeface="Amazon Ember" panose="020B0603020204020204" pitchFamily="34" charset="0"/>
            </a:endParaRPr>
          </a:p>
          <a:p>
            <a:pPr marL="171450" lvl="0" indent="-171450" eaLnBrk="0" fontAlgn="base" hangingPunct="0">
              <a:spcBef>
                <a:spcPct val="0"/>
              </a:spcBef>
              <a:spcAft>
                <a:spcPct val="0"/>
              </a:spcAft>
            </a:pPr>
            <a:r>
              <a:rPr lang="en-US" altLang="en-US" dirty="0">
                <a:latin typeface="Amazon Ember" panose="020B0603020204020204" pitchFamily="34" charset="0"/>
                <a:ea typeface="Amazon Ember" panose="020B0603020204020204" pitchFamily="34" charset="0"/>
                <a:cs typeface="Amazon Ember" panose="020B0603020204020204" pitchFamily="34" charset="0"/>
              </a:rPr>
              <a:t>If you have questions on how Credit Memos were applied, please email </a:t>
            </a:r>
            <a:r>
              <a:rPr lang="en-US" altLang="en-US" dirty="0">
                <a:latin typeface="Amazon Ember" panose="020B0603020204020204" pitchFamily="34" charset="0"/>
                <a:ea typeface="Amazon Ember" panose="020B0603020204020204" pitchFamily="34" charset="0"/>
                <a:cs typeface="Amazon Ember" panose="020B0603020204020204" pitchFamily="34" charset="0"/>
                <a:hlinkClick r:id="rId6">
                  <a:extLst>
                    <a:ext uri="{A12FA001-AC4F-418D-AE19-62706E023703}">
                      <ahyp:hlinkClr xmlns:ahyp="http://schemas.microsoft.com/office/drawing/2018/hyperlinkcolor" val="tx"/>
                    </a:ext>
                  </a:extLst>
                </a:hlinkClick>
              </a:rPr>
              <a:t>ar-businessworkbench@amazon.com</a:t>
            </a:r>
            <a:r>
              <a:rPr lang="en-US" altLang="en-US" dirty="0">
                <a:latin typeface="Amazon Ember" panose="020B0603020204020204" pitchFamily="34" charset="0"/>
                <a:ea typeface="Amazon Ember" panose="020B0603020204020204" pitchFamily="34" charset="0"/>
                <a:cs typeface="Amazon Ember" panose="020B0603020204020204" pitchFamily="34" charset="0"/>
              </a:rPr>
              <a:t>. Use your Credit Memos in a timely manner. Amazon Business reserves the right to apply credits to invoices that are 30 days past due</a:t>
            </a:r>
          </a:p>
          <a:p>
            <a:pPr marL="285750" indent="-285750"/>
            <a:endParaRPr lang="en-US" dirty="0"/>
          </a:p>
        </p:txBody>
      </p:sp>
      <p:sp>
        <p:nvSpPr>
          <p:cNvPr id="4" name="TextBox 3">
            <a:extLst>
              <a:ext uri="{FF2B5EF4-FFF2-40B4-BE49-F238E27FC236}">
                <a16:creationId xmlns:a16="http://schemas.microsoft.com/office/drawing/2014/main" id="{356CD440-F7AF-4598-ABC9-B88B596C90BC}"/>
              </a:ext>
            </a:extLst>
          </p:cNvPr>
          <p:cNvSpPr txBox="1"/>
          <p:nvPr/>
        </p:nvSpPr>
        <p:spPr>
          <a:xfrm>
            <a:off x="346433" y="888649"/>
            <a:ext cx="9836697" cy="338554"/>
          </a:xfrm>
          <a:prstGeom prst="rect">
            <a:avLst/>
          </a:prstGeom>
          <a:noFill/>
        </p:spPr>
        <p:txBody>
          <a:bodyPr wrap="square" rtlCol="0">
            <a:spAutoFit/>
          </a:bodyPr>
          <a:lstStyle/>
          <a:p>
            <a:r>
              <a:rPr lang="en-US" sz="1600"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Unapplied Credits are easily viewable within the “Your Invoices for Pay by Invoice” page:</a:t>
            </a:r>
          </a:p>
        </p:txBody>
      </p:sp>
      <p:pic>
        <p:nvPicPr>
          <p:cNvPr id="5" name="Picture 4">
            <a:extLst>
              <a:ext uri="{FF2B5EF4-FFF2-40B4-BE49-F238E27FC236}">
                <a16:creationId xmlns:a16="http://schemas.microsoft.com/office/drawing/2014/main" id="{47EC3A44-C16E-4AF1-A77D-B54C0F38491F}"/>
              </a:ext>
            </a:extLst>
          </p:cNvPr>
          <p:cNvPicPr>
            <a:picLocks noChangeAspect="1"/>
          </p:cNvPicPr>
          <p:nvPr/>
        </p:nvPicPr>
        <p:blipFill>
          <a:blip r:embed="rId7"/>
          <a:stretch>
            <a:fillRect/>
          </a:stretch>
        </p:blipFill>
        <p:spPr>
          <a:xfrm>
            <a:off x="2072226" y="1356724"/>
            <a:ext cx="8005223" cy="276042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Rounded Rectangle 7">
            <a:extLst>
              <a:ext uri="{FF2B5EF4-FFF2-40B4-BE49-F238E27FC236}">
                <a16:creationId xmlns:a16="http://schemas.microsoft.com/office/drawing/2014/main" id="{29AA3927-E9C1-4A33-A78B-EB2D03BF5058}"/>
              </a:ext>
            </a:extLst>
          </p:cNvPr>
          <p:cNvSpPr/>
          <p:nvPr/>
        </p:nvSpPr>
        <p:spPr>
          <a:xfrm>
            <a:off x="2168259" y="2296130"/>
            <a:ext cx="824216" cy="343104"/>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44745D-9964-4A4C-8145-C7B59D34F42D}"/>
              </a:ext>
            </a:extLst>
          </p:cNvPr>
          <p:cNvSpPr txBox="1"/>
          <p:nvPr/>
        </p:nvSpPr>
        <p:spPr>
          <a:xfrm>
            <a:off x="346433" y="4310310"/>
            <a:ext cx="3268844" cy="338554"/>
          </a:xfrm>
          <a:prstGeom prst="rect">
            <a:avLst/>
          </a:prstGeom>
          <a:noFill/>
        </p:spPr>
        <p:txBody>
          <a:bodyPr wrap="none" rtlCol="0">
            <a:spAutoFit/>
          </a:bodyPr>
          <a:lstStyle/>
          <a:p>
            <a:r>
              <a:rPr lang="en-US" sz="1600" dirty="0">
                <a:solidFill>
                  <a:srgbClr val="827AF0"/>
                </a:solidFill>
                <a:latin typeface="Amazon Ember" panose="020B0603020204020204"/>
              </a:rPr>
              <a:t>Credit Memo Use Best Practices:</a:t>
            </a:r>
          </a:p>
        </p:txBody>
      </p:sp>
      <p:pic>
        <p:nvPicPr>
          <p:cNvPr id="3" name="Audio 2">
            <a:hlinkClick r:id="" action="ppaction://media"/>
            <a:extLst>
              <a:ext uri="{FF2B5EF4-FFF2-40B4-BE49-F238E27FC236}">
                <a16:creationId xmlns:a16="http://schemas.microsoft.com/office/drawing/2014/main" id="{44FF52CA-CEEA-46C5-ABC1-D5571BC1A0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9" name="TextBox 8">
            <a:extLst>
              <a:ext uri="{FF2B5EF4-FFF2-40B4-BE49-F238E27FC236}">
                <a16:creationId xmlns:a16="http://schemas.microsoft.com/office/drawing/2014/main" id="{EC1B0C18-7C27-4D9B-A9A6-C6184F9BECB2}"/>
              </a:ext>
            </a:extLst>
          </p:cNvPr>
          <p:cNvSpPr txBox="1"/>
          <p:nvPr/>
        </p:nvSpPr>
        <p:spPr>
          <a:xfrm>
            <a:off x="8439324" y="2639234"/>
            <a:ext cx="2206305"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3328462174"/>
      </p:ext>
    </p:extLst>
  </p:cSld>
  <p:clrMapOvr>
    <a:masterClrMapping/>
  </p:clrMapOvr>
  <mc:AlternateContent xmlns:mc="http://schemas.openxmlformats.org/markup-compatibility/2006" xmlns:p14="http://schemas.microsoft.com/office/powerpoint/2010/main">
    <mc:Choice Requires="p14">
      <p:transition spd="slow" p14:dur="2000" advTm="59894"/>
    </mc:Choice>
    <mc:Fallback xmlns="">
      <p:transition spd="slow" advTm="5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Unapplied Payments &amp; Refunds</a:t>
            </a:r>
          </a:p>
        </p:txBody>
      </p:sp>
      <p:sp>
        <p:nvSpPr>
          <p:cNvPr id="4" name="Text Placeholder 2">
            <a:extLst>
              <a:ext uri="{FF2B5EF4-FFF2-40B4-BE49-F238E27FC236}">
                <a16:creationId xmlns:a16="http://schemas.microsoft.com/office/drawing/2014/main" id="{45149418-82BE-49CA-A0CF-9673F23DE4EE}"/>
              </a:ext>
            </a:extLst>
          </p:cNvPr>
          <p:cNvSpPr txBox="1">
            <a:spLocks/>
          </p:cNvSpPr>
          <p:nvPr/>
        </p:nvSpPr>
        <p:spPr>
          <a:xfrm>
            <a:off x="522201" y="811564"/>
            <a:ext cx="11105276" cy="3123710"/>
          </a:xfrm>
          <a:prstGeom prst="rect">
            <a:avLst/>
          </a:prstGeom>
          <a:noFill/>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accent1">
                  <a:lumMod val="75000"/>
                </a:schemeClr>
              </a:solidFill>
              <a:latin typeface="Amazon Ember" panose="020B0603020204020204" pitchFamily="34" charset="0"/>
              <a:ea typeface="Amazon Ember" panose="020B0603020204020204" pitchFamily="34" charset="0"/>
              <a:cs typeface="Amazon Ember" panose="020B0603020204020204" pitchFamily="34" charset="0"/>
            </a:endParaRPr>
          </a:p>
          <a:p>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Refunds/Disbursements: </a:t>
            </a:r>
            <a:r>
              <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You can request a refund back to your bank. </a:t>
            </a:r>
            <a:r>
              <a:rPr lang="en-US" dirty="0">
                <a:solidFill>
                  <a:schemeClr val="bg1"/>
                </a:solidFill>
              </a:rPr>
              <a:t>If the total value of your unapplied payments and credits exceed your past due balances, you can request a refund up to that total amount through the Your Invoices page. Please note refunds can only be processed in full, it is not possible to receive a partial refund</a:t>
            </a:r>
          </a:p>
          <a:p>
            <a:endParaRPr lang="en-US" b="1" dirty="0">
              <a:solidFill>
                <a:schemeClr val="accent1">
                  <a:lumMod val="75000"/>
                </a:schemeClr>
              </a:solidFill>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endParaRPr>
          </a:p>
          <a:p>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Unapplied Payments: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sym typeface="Wingdings" panose="05000000000000000000" pitchFamily="2" charset="2"/>
              </a:rPr>
              <a:t>Amazon will send reminder emails about unapplied payments to Accounts Payable contacts or top level Administrators. Please designate the open invoices that you wish to apply the funds to in an email to </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hlinkClick r:id="rId5">
                  <a:extLst>
                    <a:ext uri="{A12FA001-AC4F-418D-AE19-62706E023703}">
                      <ahyp:hlinkClr xmlns:ahyp="http://schemas.microsoft.com/office/drawing/2018/hyperlinkcolor" val="tx"/>
                    </a:ext>
                  </a:extLst>
                </a:hlinkClick>
              </a:rPr>
              <a:t>ar-businessworkbench@amazon.com</a:t>
            </a:r>
            <a:r>
              <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endParaRPr lang="en-US" dirty="0">
              <a:solidFill>
                <a:schemeClr val="bg1"/>
              </a:solidFill>
              <a:latin typeface="Amazon Ember" panose="02000000000000000000"/>
            </a:endParaRPr>
          </a:p>
          <a:p>
            <a:endParaRPr lang="en-US" dirty="0">
              <a:solidFill>
                <a:schemeClr val="bg1"/>
              </a:solidFill>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a:p>
            <a:endParaRPr lang="en-US" dirty="0">
              <a:latin typeface="Amazon Ember" panose="02000000000000000000"/>
            </a:endParaRPr>
          </a:p>
        </p:txBody>
      </p:sp>
      <p:pic>
        <p:nvPicPr>
          <p:cNvPr id="5" name="Picture 4">
            <a:extLst>
              <a:ext uri="{FF2B5EF4-FFF2-40B4-BE49-F238E27FC236}">
                <a16:creationId xmlns:a16="http://schemas.microsoft.com/office/drawing/2014/main" id="{00A9F714-49BE-41E2-B682-88B97C93145D}"/>
              </a:ext>
            </a:extLst>
          </p:cNvPr>
          <p:cNvPicPr>
            <a:picLocks noChangeAspect="1"/>
          </p:cNvPicPr>
          <p:nvPr/>
        </p:nvPicPr>
        <p:blipFill>
          <a:blip r:embed="rId6"/>
          <a:stretch>
            <a:fillRect/>
          </a:stretch>
        </p:blipFill>
        <p:spPr>
          <a:xfrm>
            <a:off x="1824037" y="4192410"/>
            <a:ext cx="8543925" cy="2009017"/>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45F727D-A5AA-4C54-A790-981E18F2D44B}"/>
              </a:ext>
            </a:extLst>
          </p:cNvPr>
          <p:cNvPicPr>
            <a:picLocks noChangeAspect="1"/>
          </p:cNvPicPr>
          <p:nvPr/>
        </p:nvPicPr>
        <p:blipFill>
          <a:blip r:embed="rId7"/>
          <a:stretch>
            <a:fillRect/>
          </a:stretch>
        </p:blipFill>
        <p:spPr>
          <a:xfrm>
            <a:off x="8637973" y="5622179"/>
            <a:ext cx="971550" cy="250723"/>
          </a:xfrm>
          <a:prstGeom prst="rect">
            <a:avLst/>
          </a:prstGeom>
        </p:spPr>
      </p:pic>
      <p:pic>
        <p:nvPicPr>
          <p:cNvPr id="8" name="Picture 7">
            <a:extLst>
              <a:ext uri="{FF2B5EF4-FFF2-40B4-BE49-F238E27FC236}">
                <a16:creationId xmlns:a16="http://schemas.microsoft.com/office/drawing/2014/main" id="{65372DE8-BB18-48A2-958E-E15F010B5E76}"/>
              </a:ext>
            </a:extLst>
          </p:cNvPr>
          <p:cNvPicPr>
            <a:picLocks noChangeAspect="1"/>
          </p:cNvPicPr>
          <p:nvPr/>
        </p:nvPicPr>
        <p:blipFill>
          <a:blip r:embed="rId8"/>
          <a:stretch>
            <a:fillRect/>
          </a:stretch>
        </p:blipFill>
        <p:spPr>
          <a:xfrm>
            <a:off x="7523162" y="5642687"/>
            <a:ext cx="562361" cy="228757"/>
          </a:xfrm>
          <a:prstGeom prst="rect">
            <a:avLst/>
          </a:prstGeom>
        </p:spPr>
      </p:pic>
      <p:sp>
        <p:nvSpPr>
          <p:cNvPr id="9" name="Rounded Rectangle 12">
            <a:extLst>
              <a:ext uri="{FF2B5EF4-FFF2-40B4-BE49-F238E27FC236}">
                <a16:creationId xmlns:a16="http://schemas.microsoft.com/office/drawing/2014/main" id="{4834A54E-CCF8-45A0-A1D5-19C15C8048C8}"/>
              </a:ext>
            </a:extLst>
          </p:cNvPr>
          <p:cNvSpPr/>
          <p:nvPr/>
        </p:nvSpPr>
        <p:spPr>
          <a:xfrm>
            <a:off x="8539162" y="5580931"/>
            <a:ext cx="1146561" cy="290513"/>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ACAB12F-B8BB-4F63-968B-040CAC975F1C}"/>
              </a:ext>
            </a:extLst>
          </p:cNvPr>
          <p:cNvPicPr>
            <a:picLocks noChangeAspect="1"/>
          </p:cNvPicPr>
          <p:nvPr/>
        </p:nvPicPr>
        <p:blipFill>
          <a:blip r:embed="rId9"/>
          <a:stretch>
            <a:fillRect/>
          </a:stretch>
        </p:blipFill>
        <p:spPr>
          <a:xfrm>
            <a:off x="1824037" y="2995652"/>
            <a:ext cx="6216279" cy="114204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Rounded Rectangle 7">
            <a:extLst>
              <a:ext uri="{FF2B5EF4-FFF2-40B4-BE49-F238E27FC236}">
                <a16:creationId xmlns:a16="http://schemas.microsoft.com/office/drawing/2014/main" id="{9C98C073-9303-4DB0-A4F2-6F90A1CCEADC}"/>
              </a:ext>
            </a:extLst>
          </p:cNvPr>
          <p:cNvSpPr/>
          <p:nvPr/>
        </p:nvSpPr>
        <p:spPr>
          <a:xfrm>
            <a:off x="3710292" y="3395122"/>
            <a:ext cx="824216" cy="343104"/>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B0CF9BD-7BE6-4816-B55C-6FE8877577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3" name="TextBox 2">
            <a:extLst>
              <a:ext uri="{FF2B5EF4-FFF2-40B4-BE49-F238E27FC236}">
                <a16:creationId xmlns:a16="http://schemas.microsoft.com/office/drawing/2014/main" id="{A8350FE4-6490-467B-AF7D-FB3694E1BCD7}"/>
              </a:ext>
            </a:extLst>
          </p:cNvPr>
          <p:cNvSpPr txBox="1"/>
          <p:nvPr/>
        </p:nvSpPr>
        <p:spPr>
          <a:xfrm>
            <a:off x="5226341" y="2995652"/>
            <a:ext cx="2206305" cy="369332"/>
          </a:xfrm>
          <a:prstGeom prst="rect">
            <a:avLst/>
          </a:prstGeom>
          <a:noFill/>
        </p:spPr>
        <p:txBody>
          <a:bodyPr wrap="square" rtlCol="0">
            <a:spAutoFit/>
          </a:bodyPr>
          <a:lstStyle/>
          <a:p>
            <a:r>
              <a:rPr lang="en-US" b="1" dirty="0">
                <a:solidFill>
                  <a:srgbClr val="FF0000"/>
                </a:solidFill>
              </a:rPr>
              <a:t>Example</a:t>
            </a:r>
          </a:p>
        </p:txBody>
      </p:sp>
      <p:sp>
        <p:nvSpPr>
          <p:cNvPr id="12" name="TextBox 11">
            <a:extLst>
              <a:ext uri="{FF2B5EF4-FFF2-40B4-BE49-F238E27FC236}">
                <a16:creationId xmlns:a16="http://schemas.microsoft.com/office/drawing/2014/main" id="{02DEF091-B1B8-4864-839D-5B1763B71C44}"/>
              </a:ext>
            </a:extLst>
          </p:cNvPr>
          <p:cNvSpPr txBox="1"/>
          <p:nvPr/>
        </p:nvSpPr>
        <p:spPr>
          <a:xfrm>
            <a:off x="8272943" y="4827586"/>
            <a:ext cx="2206305"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1311144333"/>
      </p:ext>
    </p:extLst>
  </p:cSld>
  <p:clrMapOvr>
    <a:masterClrMapping/>
  </p:clrMapOvr>
  <mc:AlternateContent xmlns:mc="http://schemas.openxmlformats.org/markup-compatibility/2006" xmlns:p14="http://schemas.microsoft.com/office/powerpoint/2010/main">
    <mc:Choice Requires="p14">
      <p:transition spd="slow" p14:dur="2000" advTm="73821"/>
    </mc:Choice>
    <mc:Fallback xmlns="">
      <p:transition spd="slow" advTm="7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Managing Past Due Invoices</a:t>
            </a:r>
          </a:p>
        </p:txBody>
      </p:sp>
      <p:sp>
        <p:nvSpPr>
          <p:cNvPr id="6" name="Text Placeholder 5">
            <a:extLst>
              <a:ext uri="{FF2B5EF4-FFF2-40B4-BE49-F238E27FC236}">
                <a16:creationId xmlns:a16="http://schemas.microsoft.com/office/drawing/2014/main" id="{B358E9E7-3481-4B5E-A9FB-24C4A5EEF5CB}"/>
              </a:ext>
            </a:extLst>
          </p:cNvPr>
          <p:cNvSpPr>
            <a:spLocks noGrp="1"/>
          </p:cNvSpPr>
          <p:nvPr>
            <p:ph type="body" sz="quarter" idx="10"/>
          </p:nvPr>
        </p:nvSpPr>
        <p:spPr>
          <a:xfrm>
            <a:off x="507679" y="1668684"/>
            <a:ext cx="4775521" cy="4478116"/>
          </a:xfrm>
        </p:spPr>
        <p:txBody>
          <a:bodyPr>
            <a:normAutofit/>
          </a:bodyPr>
          <a:lstStyle/>
          <a:p>
            <a:pPr marL="285750" indent="-285750"/>
            <a:r>
              <a:rPr lang="en-US" sz="2000" b="1" dirty="0">
                <a:latin typeface="Amazon Ember" panose="02000000000000000000"/>
              </a:rPr>
              <a:t>Confirm you have received and processed all the unpaid invoices.</a:t>
            </a:r>
          </a:p>
          <a:p>
            <a:pPr marL="514350" lvl="2" indent="-285750">
              <a:lnSpc>
                <a:spcPct val="100000"/>
              </a:lnSpc>
            </a:pPr>
            <a:r>
              <a:rPr lang="en-US" sz="1600" dirty="0">
                <a:latin typeface="Amazon Ember" panose="02000000000000000000"/>
              </a:rPr>
              <a:t>If you receive invoices via PDF, download missing PDFs in Business Analytics </a:t>
            </a:r>
            <a:endParaRPr lang="en-US" sz="1600" strike="sngStrike" dirty="0">
              <a:latin typeface="Amazon Ember" panose="02000000000000000000"/>
            </a:endParaRPr>
          </a:p>
          <a:p>
            <a:pPr marL="514350" lvl="2" indent="-285750">
              <a:lnSpc>
                <a:spcPct val="100000"/>
              </a:lnSpc>
            </a:pPr>
            <a:r>
              <a:rPr lang="en-US" sz="1600" dirty="0">
                <a:solidFill>
                  <a:schemeClr val="tx2"/>
                </a:solidFill>
                <a:latin typeface="Amazon Ember" panose="02000000000000000000"/>
              </a:rPr>
              <a:t>If you use Integrated Invoicing, email </a:t>
            </a:r>
            <a:r>
              <a:rPr lang="en-US" sz="1600" dirty="0">
                <a:solidFill>
                  <a:schemeClr val="tx2"/>
                </a:solidFill>
                <a:latin typeface="Amazon Ember" panose="02000000000000000000"/>
                <a:hlinkClick r:id="rId5">
                  <a:extLst>
                    <a:ext uri="{A12FA001-AC4F-418D-AE19-62706E023703}">
                      <ahyp:hlinkClr xmlns:ahyp="http://schemas.microsoft.com/office/drawing/2018/hyperlinkcolor" val="tx"/>
                    </a:ext>
                  </a:extLst>
                </a:hlinkClick>
              </a:rPr>
              <a:t>corporate-punchout@amazon.com</a:t>
            </a:r>
            <a:r>
              <a:rPr lang="en-US" sz="1600" dirty="0">
                <a:solidFill>
                  <a:schemeClr val="tx2"/>
                </a:solidFill>
                <a:latin typeface="Amazon Ember" panose="02000000000000000000"/>
              </a:rPr>
              <a:t> and inform them of the missing invoices. You may also download the PDF’s in Business Analytics</a:t>
            </a:r>
          </a:p>
          <a:p>
            <a:pPr marL="296863" lvl="1" indent="-285750">
              <a:lnSpc>
                <a:spcPct val="100000"/>
              </a:lnSpc>
            </a:pPr>
            <a:r>
              <a:rPr lang="en-US" sz="1600" b="1" dirty="0">
                <a:latin typeface="Amazon Ember" panose="02000000000000000000"/>
              </a:rPr>
              <a:t>Reply to the Past Due/Dunning Email with a summary of your findings</a:t>
            </a:r>
          </a:p>
          <a:p>
            <a:pPr marL="514350" lvl="2" indent="-285750">
              <a:lnSpc>
                <a:spcPct val="100000"/>
              </a:lnSpc>
            </a:pPr>
            <a:r>
              <a:rPr lang="en-US" sz="1600" dirty="0">
                <a:latin typeface="Amazon Ember" panose="02000000000000000000"/>
              </a:rPr>
              <a:t>The purpose of this process is to ensure you have all invoices and identify the reason for which they are past due</a:t>
            </a:r>
          </a:p>
          <a:p>
            <a:pPr marL="296863" lvl="1" indent="-285750">
              <a:lnSpc>
                <a:spcPct val="100000"/>
              </a:lnSpc>
            </a:pPr>
            <a:r>
              <a:rPr lang="en-US" sz="1600" b="1" dirty="0">
                <a:latin typeface="Amazon Ember" panose="020B0603020204020204" pitchFamily="34" charset="0"/>
                <a:ea typeface="Amazon Ember" panose="020B0603020204020204" pitchFamily="34" charset="0"/>
                <a:cs typeface="Amazon Ember" panose="020B0603020204020204" pitchFamily="34" charset="0"/>
              </a:rPr>
              <a:t>Make a payment or contact Customer Service regarding any disputes</a:t>
            </a:r>
          </a:p>
          <a:p>
            <a:pPr marL="285750" indent="-285750"/>
            <a:endParaRPr lang="en-US" dirty="0"/>
          </a:p>
        </p:txBody>
      </p:sp>
      <p:sp>
        <p:nvSpPr>
          <p:cNvPr id="4" name="TextBox 3">
            <a:extLst>
              <a:ext uri="{FF2B5EF4-FFF2-40B4-BE49-F238E27FC236}">
                <a16:creationId xmlns:a16="http://schemas.microsoft.com/office/drawing/2014/main" id="{3D99313F-CC90-48E3-BDD6-44C8CD95CD43}"/>
              </a:ext>
            </a:extLst>
          </p:cNvPr>
          <p:cNvSpPr txBox="1"/>
          <p:nvPr/>
        </p:nvSpPr>
        <p:spPr>
          <a:xfrm>
            <a:off x="315229" y="913042"/>
            <a:ext cx="11368207" cy="584775"/>
          </a:xfrm>
          <a:prstGeom prst="rect">
            <a:avLst/>
          </a:prstGeom>
          <a:noFill/>
        </p:spPr>
        <p:txBody>
          <a:bodyPr wrap="square" rtlCol="0">
            <a:spAutoFit/>
          </a:bodyPr>
          <a:lstStyle/>
          <a:p>
            <a:r>
              <a:rPr lang="en-US" sz="1600" dirty="0">
                <a:solidFill>
                  <a:srgbClr val="827AF0"/>
                </a:solidFill>
                <a:latin typeface="Amazon Ember" panose="02000000000000000000"/>
              </a:rPr>
              <a:t>If your account has Past Due Invoices, AP Contacts/Account Admins will receive an email from Amazon’s Global Accounts Receivable team. Below is our recommended process to resolving past due invoices:</a:t>
            </a:r>
          </a:p>
        </p:txBody>
      </p:sp>
      <p:pic>
        <p:nvPicPr>
          <p:cNvPr id="5" name="Picture 4">
            <a:extLst>
              <a:ext uri="{FF2B5EF4-FFF2-40B4-BE49-F238E27FC236}">
                <a16:creationId xmlns:a16="http://schemas.microsoft.com/office/drawing/2014/main" id="{31CC834C-4DF6-417C-8980-F979F86BEC30}"/>
              </a:ext>
            </a:extLst>
          </p:cNvPr>
          <p:cNvPicPr>
            <a:picLocks noChangeAspect="1"/>
          </p:cNvPicPr>
          <p:nvPr/>
        </p:nvPicPr>
        <p:blipFill>
          <a:blip r:embed="rId6"/>
          <a:stretch>
            <a:fillRect/>
          </a:stretch>
        </p:blipFill>
        <p:spPr>
          <a:xfrm>
            <a:off x="5622925" y="1632157"/>
            <a:ext cx="5842001" cy="4571059"/>
          </a:xfrm>
          <a:prstGeom prst="rect">
            <a:avLst/>
          </a:prstGeom>
          <a:effectLst>
            <a:outerShdw blurRad="63500" sx="102000" sy="102000" algn="ctr" rotWithShape="0">
              <a:prstClr val="black">
                <a:alpha val="40000"/>
              </a:prstClr>
            </a:outerShdw>
          </a:effectLst>
        </p:spPr>
      </p:pic>
      <p:sp>
        <p:nvSpPr>
          <p:cNvPr id="7" name="Right Arrow 6">
            <a:extLst>
              <a:ext uri="{FF2B5EF4-FFF2-40B4-BE49-F238E27FC236}">
                <a16:creationId xmlns:a16="http://schemas.microsoft.com/office/drawing/2014/main" id="{7DDD8753-55E0-4588-A4D5-BD7A6F7F6EEE}"/>
              </a:ext>
            </a:extLst>
          </p:cNvPr>
          <p:cNvSpPr/>
          <p:nvPr/>
        </p:nvSpPr>
        <p:spPr>
          <a:xfrm rot="5400000">
            <a:off x="8729662" y="1300163"/>
            <a:ext cx="814388" cy="671512"/>
          </a:xfrm>
          <a:prstGeom prst="rightArrow">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EEEC586E-4E3B-4447-AA6E-85F1930542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8" name="TextBox 7">
            <a:extLst>
              <a:ext uri="{FF2B5EF4-FFF2-40B4-BE49-F238E27FC236}">
                <a16:creationId xmlns:a16="http://schemas.microsoft.com/office/drawing/2014/main" id="{C589780B-4FCF-4AC7-B7B0-6BC697299AAE}"/>
              </a:ext>
            </a:extLst>
          </p:cNvPr>
          <p:cNvSpPr txBox="1"/>
          <p:nvPr/>
        </p:nvSpPr>
        <p:spPr>
          <a:xfrm>
            <a:off x="8801100" y="2452895"/>
            <a:ext cx="2206305"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2471518769"/>
      </p:ext>
    </p:extLst>
  </p:cSld>
  <p:clrMapOvr>
    <a:masterClrMapping/>
  </p:clrMapOvr>
  <mc:AlternateContent xmlns:mc="http://schemas.openxmlformats.org/markup-compatibility/2006" xmlns:p14="http://schemas.microsoft.com/office/powerpoint/2010/main">
    <mc:Choice Requires="p14">
      <p:transition spd="slow" p14:dur="2000" advTm="91264"/>
    </mc:Choice>
    <mc:Fallback xmlns="">
      <p:transition spd="slow" advTm="9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088EEB-4981-4DFB-A37C-56D44301E36D}"/>
              </a:ext>
            </a:extLst>
          </p:cNvPr>
          <p:cNvSpPr>
            <a:spLocks noGrp="1"/>
          </p:cNvSpPr>
          <p:nvPr>
            <p:ph type="body" sz="quarter" idx="4294967295"/>
          </p:nvPr>
        </p:nvSpPr>
        <p:spPr>
          <a:xfrm>
            <a:off x="422914" y="3429000"/>
            <a:ext cx="6465565" cy="1816415"/>
          </a:xfrm>
        </p:spPr>
        <p:txBody>
          <a:bodyPr>
            <a:normAutofit/>
          </a:bodyPr>
          <a:lstStyle/>
          <a:p>
            <a:pPr marL="0" indent="0">
              <a:buNone/>
            </a:pPr>
            <a:r>
              <a:rPr lang="en-US" sz="3200"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Customer Support </a:t>
            </a:r>
          </a:p>
        </p:txBody>
      </p:sp>
      <p:pic>
        <p:nvPicPr>
          <p:cNvPr id="2" name="Audio 1">
            <a:hlinkClick r:id="" action="ppaction://media"/>
            <a:extLst>
              <a:ext uri="{FF2B5EF4-FFF2-40B4-BE49-F238E27FC236}">
                <a16:creationId xmlns:a16="http://schemas.microsoft.com/office/drawing/2014/main" id="{EDDE2C7D-7928-4D50-9885-99A732B31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7691603"/>
      </p:ext>
    </p:extLst>
  </p:cSld>
  <p:clrMapOvr>
    <a:masterClrMapping/>
  </p:clrMapOvr>
  <mc:AlternateContent xmlns:mc="http://schemas.openxmlformats.org/markup-compatibility/2006" xmlns:p14="http://schemas.microsoft.com/office/powerpoint/2010/main">
    <mc:Choice Requires="p14">
      <p:transition spd="slow" p14:dur="2000" advTm="2402"/>
    </mc:Choice>
    <mc:Fallback xmlns="">
      <p:transition spd="slow" advTm="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Common Support Questions</a:t>
            </a:r>
          </a:p>
        </p:txBody>
      </p:sp>
      <p:sp>
        <p:nvSpPr>
          <p:cNvPr id="6" name="Text Placeholder 5">
            <a:extLst>
              <a:ext uri="{FF2B5EF4-FFF2-40B4-BE49-F238E27FC236}">
                <a16:creationId xmlns:a16="http://schemas.microsoft.com/office/drawing/2014/main" id="{B358E9E7-3481-4B5E-A9FB-24C4A5EEF5CB}"/>
              </a:ext>
            </a:extLst>
          </p:cNvPr>
          <p:cNvSpPr>
            <a:spLocks noGrp="1"/>
          </p:cNvSpPr>
          <p:nvPr>
            <p:ph type="body" sz="quarter" idx="10"/>
          </p:nvPr>
        </p:nvSpPr>
        <p:spPr>
          <a:xfrm>
            <a:off x="630792" y="1465432"/>
            <a:ext cx="11218307" cy="4860064"/>
          </a:xfrm>
        </p:spPr>
        <p:txBody>
          <a:bodyPr>
            <a:normAutofit fontScale="77500" lnSpcReduction="20000"/>
          </a:bodyPr>
          <a:lstStyle/>
          <a:p>
            <a:pPr defTabSz="914354"/>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Contact Business Customer Support</a:t>
            </a:r>
            <a:r>
              <a:rPr lang="en-US"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For questions related to disputed invoices – such as not received or damaged items, or making a return please contact Customer Service via the ‘Help’ link at the bottom of the Amazon Business website and click to ‘Contact us’ or access </a:t>
            </a:r>
            <a:r>
              <a:rPr lang="en-US" dirty="0">
                <a:latin typeface="Amazon Ember" panose="020B0603020204020204" pitchFamily="34" charset="0"/>
                <a:ea typeface="Amazon Ember" panose="020B0603020204020204" pitchFamily="34" charset="0"/>
                <a:cs typeface="Amazon Ember" panose="020B0603020204020204" pitchFamily="34" charset="0"/>
                <a:hlinkClick r:id="rId5">
                  <a:extLst>
                    <a:ext uri="{A12FA001-AC4F-418D-AE19-62706E023703}">
                      <ahyp:hlinkClr xmlns:ahyp="http://schemas.microsoft.com/office/drawing/2018/hyperlinkcolor" val="tx"/>
                    </a:ext>
                  </a:extLst>
                </a:hlinkClick>
              </a:rPr>
              <a:t>HERE</a:t>
            </a:r>
            <a:r>
              <a:rPr lang="en-US" dirty="0">
                <a:latin typeface="Amazon Ember" panose="020B0603020204020204" pitchFamily="34" charset="0"/>
                <a:ea typeface="Amazon Ember" panose="020B0603020204020204" pitchFamily="34" charset="0"/>
                <a:cs typeface="Amazon Ember" panose="020B0603020204020204" pitchFamily="34" charset="0"/>
              </a:rPr>
              <a:t> or call </a:t>
            </a:r>
            <a:r>
              <a:rPr lang="en-US" dirty="0" err="1">
                <a:latin typeface="Amazon Ember" panose="020B0603020204020204" pitchFamily="34" charset="0"/>
                <a:ea typeface="Amazon Ember" panose="020B0603020204020204" pitchFamily="34" charset="0"/>
                <a:cs typeface="Amazon Ember" panose="020B0603020204020204" pitchFamily="34" charset="0"/>
              </a:rPr>
              <a:t>Call</a:t>
            </a:r>
            <a:r>
              <a:rPr lang="en-US" dirty="0">
                <a:latin typeface="Amazon Ember" panose="020B0603020204020204" pitchFamily="34" charset="0"/>
                <a:ea typeface="Amazon Ember" panose="020B0603020204020204" pitchFamily="34" charset="0"/>
                <a:cs typeface="Amazon Ember" panose="020B0603020204020204" pitchFamily="34" charset="0"/>
              </a:rPr>
              <a:t> 866.486.236 directly.</a:t>
            </a:r>
          </a:p>
          <a:p>
            <a:pPr defTabSz="914354"/>
            <a:endParaRPr lang="en-US" b="1" u="sng" dirty="0">
              <a:solidFill>
                <a:schemeClr val="accent1"/>
              </a:solidFill>
              <a:latin typeface="Amazon Ember" panose="020B0603020204020204" pitchFamily="34" charset="0"/>
              <a:ea typeface="Amazon Ember" panose="020B0603020204020204" pitchFamily="34" charset="0"/>
              <a:cs typeface="Amazon Ember" panose="020B0603020204020204" pitchFamily="34" charset="0"/>
            </a:endParaRPr>
          </a:p>
          <a:p>
            <a:pPr defTabSz="914354"/>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Amazon Global Accounts Receivable:</a:t>
            </a:r>
            <a:r>
              <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For questions related to unapplied funds or past due invoices please contact Accounts Receivable via </a:t>
            </a:r>
            <a:r>
              <a:rPr lang="en-US" dirty="0">
                <a:latin typeface="Amazon Ember" panose="020B0603020204020204" pitchFamily="34" charset="0"/>
                <a:ea typeface="Amazon Ember" panose="020B0603020204020204" pitchFamily="34" charset="0"/>
                <a:cs typeface="Amazon Ember" panose="020B0603020204020204" pitchFamily="34" charset="0"/>
                <a:hlinkClick r:id="rId6">
                  <a:extLst>
                    <a:ext uri="{A12FA001-AC4F-418D-AE19-62706E023703}">
                      <ahyp:hlinkClr xmlns:ahyp="http://schemas.microsoft.com/office/drawing/2018/hyperlinkcolor" val="tx"/>
                    </a:ext>
                  </a:extLst>
                </a:hlinkClick>
              </a:rPr>
              <a:t>ar-businessworkbench@amazon.com</a:t>
            </a:r>
            <a:r>
              <a:rPr lang="en-US" dirty="0">
                <a:latin typeface="Amazon Ember" panose="020B0603020204020204" pitchFamily="34" charset="0"/>
                <a:ea typeface="Amazon Ember" panose="020B0603020204020204" pitchFamily="34" charset="0"/>
                <a:cs typeface="Amazon Ember" panose="020B0603020204020204" pitchFamily="34" charset="0"/>
              </a:rPr>
              <a:t>. </a:t>
            </a:r>
          </a:p>
          <a:p>
            <a:pPr defTabSz="914354">
              <a:spcBef>
                <a:spcPts val="1200"/>
              </a:spcBef>
            </a:pPr>
            <a:endPar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endParaRPr>
          </a:p>
          <a:p>
            <a:pPr defTabSz="914354">
              <a:spcBef>
                <a:spcPts val="1200"/>
              </a:spcBef>
            </a:pPr>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Your Account Executive:</a:t>
            </a:r>
            <a:r>
              <a:rPr lang="en-US" b="1"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This person is your point of contact for anything related to the Amazon Business. </a:t>
            </a:r>
            <a:r>
              <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Your Account Executive can escalate invoicing issues if they are not being resolved in a timely manner. </a:t>
            </a:r>
          </a:p>
          <a:p>
            <a:pPr defTabSz="914354">
              <a:spcBef>
                <a:spcPts val="1200"/>
              </a:spcBef>
            </a:pPr>
            <a:endParaRPr lang="en-US"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a:p>
            <a:pPr defTabSz="914354">
              <a:spcBef>
                <a:spcPts val="1200"/>
              </a:spcBef>
            </a:pPr>
            <a:r>
              <a:rPr lang="en-US" b="1" u="sng"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Configuration Assistance:</a:t>
            </a:r>
            <a:r>
              <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 </a:t>
            </a:r>
            <a:r>
              <a:rPr lang="en-US" dirty="0">
                <a:latin typeface="Amazon Ember" panose="020B0603020204020204" pitchFamily="34" charset="0"/>
                <a:ea typeface="Amazon Ember" panose="020B0603020204020204" pitchFamily="34" charset="0"/>
                <a:cs typeface="Amazon Ember" panose="020B0603020204020204" pitchFamily="34" charset="0"/>
              </a:rPr>
              <a:t>Amazon Business can provide configuration assistance and change management support. Contact your Account Executive.</a:t>
            </a:r>
          </a:p>
          <a:p>
            <a:pPr marL="0" indent="0">
              <a:buNone/>
            </a:pPr>
            <a:endParaRPr lang="en-US" dirty="0"/>
          </a:p>
        </p:txBody>
      </p:sp>
      <p:sp>
        <p:nvSpPr>
          <p:cNvPr id="4" name="Text Placeholder 2">
            <a:extLst>
              <a:ext uri="{FF2B5EF4-FFF2-40B4-BE49-F238E27FC236}">
                <a16:creationId xmlns:a16="http://schemas.microsoft.com/office/drawing/2014/main" id="{A4C10C4D-666D-4690-B006-C1C7075F8CC4}"/>
              </a:ext>
            </a:extLst>
          </p:cNvPr>
          <p:cNvSpPr txBox="1">
            <a:spLocks/>
          </p:cNvSpPr>
          <p:nvPr/>
        </p:nvSpPr>
        <p:spPr>
          <a:xfrm>
            <a:off x="630793" y="890128"/>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Amazon Ember Light" panose="020B0403020204020204" pitchFamily="34" charset="0"/>
                <a:ea typeface="Amazon Ember Light" panose="020B0403020204020204" pitchFamily="34" charset="0"/>
                <a:cs typeface="Amazon Ember Light" panose="020B0403020204020204" pitchFamily="34" charset="0"/>
              </a:rPr>
              <a:t>See below for quick resolutions to frequently asked questions as well as contact information for a variety of support resources</a:t>
            </a:r>
          </a:p>
          <a:p>
            <a:endParaRPr lang="en-US" sz="1800" dirty="0"/>
          </a:p>
          <a:p>
            <a:endParaRPr lang="en-US" sz="1800" b="1" dirty="0">
              <a:solidFill>
                <a:schemeClr val="accent1"/>
              </a:solidFill>
            </a:endParaRPr>
          </a:p>
        </p:txBody>
      </p:sp>
      <p:pic>
        <p:nvPicPr>
          <p:cNvPr id="3" name="Audio 2">
            <a:hlinkClick r:id="" action="ppaction://media"/>
            <a:extLst>
              <a:ext uri="{FF2B5EF4-FFF2-40B4-BE49-F238E27FC236}">
                <a16:creationId xmlns:a16="http://schemas.microsoft.com/office/drawing/2014/main" id="{2F3F3811-A8B9-4857-B44E-4E9495B4E1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2642463"/>
      </p:ext>
    </p:extLst>
  </p:cSld>
  <p:clrMapOvr>
    <a:masterClrMapping/>
  </p:clrMapOvr>
  <mc:AlternateContent xmlns:mc="http://schemas.openxmlformats.org/markup-compatibility/2006" xmlns:p14="http://schemas.microsoft.com/office/powerpoint/2010/main">
    <mc:Choice Requires="p14">
      <p:transition spd="slow" p14:dur="2000" advTm="85111"/>
    </mc:Choice>
    <mc:Fallback xmlns="">
      <p:transition spd="slow" advTm="85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15BED56-AF75-8545-832A-DDE3A68DE6C1}"/>
              </a:ext>
            </a:extLst>
          </p:cNvPr>
          <p:cNvSpPr/>
          <p:nvPr/>
        </p:nvSpPr>
        <p:spPr>
          <a:xfrm>
            <a:off x="-1" y="850161"/>
            <a:ext cx="12192001" cy="6007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1">
            <a:extLst>
              <a:ext uri="{FF2B5EF4-FFF2-40B4-BE49-F238E27FC236}">
                <a16:creationId xmlns:a16="http://schemas.microsoft.com/office/drawing/2014/main" id="{535F43AA-2BC0-134B-A0C0-A7B9C4C85432}"/>
              </a:ext>
            </a:extLst>
          </p:cNvPr>
          <p:cNvSpPr/>
          <p:nvPr/>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rgbClr val="10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93F1157-9063-1144-815A-4D5D3A4C298C}"/>
              </a:ext>
            </a:extLst>
          </p:cNvPr>
          <p:cNvSpPr/>
          <p:nvPr/>
        </p:nvSpPr>
        <p:spPr>
          <a:xfrm>
            <a:off x="1" y="0"/>
            <a:ext cx="12191999" cy="3027829"/>
          </a:xfrm>
          <a:prstGeom prst="rect">
            <a:avLst/>
          </a:prstGeom>
          <a:solidFill>
            <a:srgbClr val="101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7C703B6-B8DD-7642-81B4-0177789FCBC9}"/>
              </a:ext>
            </a:extLst>
          </p:cNvPr>
          <p:cNvSpPr txBox="1"/>
          <p:nvPr/>
        </p:nvSpPr>
        <p:spPr>
          <a:xfrm>
            <a:off x="0" y="1828150"/>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Amazon Ember Thin" panose="020B0303020204020204" pitchFamily="34" charset="0"/>
                <a:ea typeface="Amazon Ember Thin" panose="020B0303020204020204" pitchFamily="34" charset="0"/>
                <a:cs typeface="Amazon Ember Thin" panose="020B0303020204020204" pitchFamily="34" charset="0"/>
              </a:rPr>
              <a:t>Thank </a:t>
            </a:r>
            <a:r>
              <a:rPr kumimoji="0" lang="en-US" sz="7200" b="0" i="0" u="none" strike="noStrike" kern="1200" cap="none" spc="-500" normalizeH="0" baseline="0" noProof="0" dirty="0">
                <a:ln>
                  <a:noFill/>
                </a:ln>
                <a:solidFill>
                  <a:prstClr val="white"/>
                </a:solidFill>
                <a:effectLst/>
                <a:uLnTx/>
                <a:uFillTx/>
                <a:latin typeface="Amazon Ember Thin" panose="020B0303020204020204" pitchFamily="34" charset="0"/>
                <a:ea typeface="Amazon Ember Thin" panose="020B0303020204020204" pitchFamily="34" charset="0"/>
                <a:cs typeface="Amazon Ember Thin" panose="020B0303020204020204" pitchFamily="34" charset="0"/>
              </a:rPr>
              <a:t>Y</a:t>
            </a:r>
            <a:r>
              <a:rPr kumimoji="0" lang="en-US" sz="7200" b="0" i="0" u="none" strike="noStrike" kern="1200" cap="none" spc="0" normalizeH="0" baseline="0" noProof="0" dirty="0">
                <a:ln>
                  <a:noFill/>
                </a:ln>
                <a:solidFill>
                  <a:prstClr val="white"/>
                </a:solidFill>
                <a:effectLst/>
                <a:uLnTx/>
                <a:uFillTx/>
                <a:latin typeface="Amazon Ember Thin" panose="020B0303020204020204" pitchFamily="34" charset="0"/>
                <a:ea typeface="Amazon Ember Thin" panose="020B0303020204020204" pitchFamily="34" charset="0"/>
                <a:cs typeface="Amazon Ember Thin" panose="020B0303020204020204" pitchFamily="34" charset="0"/>
              </a:rPr>
              <a:t>ou</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330" y="6278113"/>
            <a:ext cx="3128682" cy="399688"/>
          </a:xfrm>
          <a:prstGeom prst="rect">
            <a:avLst/>
          </a:prstGeom>
        </p:spPr>
      </p:pic>
      <p:pic>
        <p:nvPicPr>
          <p:cNvPr id="3" name="Audio 2">
            <a:hlinkClick r:id="" action="ppaction://media"/>
            <a:extLst>
              <a:ext uri="{FF2B5EF4-FFF2-40B4-BE49-F238E27FC236}">
                <a16:creationId xmlns:a16="http://schemas.microsoft.com/office/drawing/2014/main" id="{5B3AB233-2275-49E3-8CCC-653520ED89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2519975"/>
      </p:ext>
    </p:extLst>
  </p:cSld>
  <p:clrMapOvr>
    <a:masterClrMapping/>
  </p:clrMapOvr>
  <mc:AlternateContent xmlns:mc="http://schemas.openxmlformats.org/markup-compatibility/2006" xmlns:p14="http://schemas.microsoft.com/office/powerpoint/2010/main">
    <mc:Choice Requires="p14">
      <p:transition spd="med" p14:dur="700" advTm="135487">
        <p:fade/>
      </p:transition>
    </mc:Choice>
    <mc:Fallback xmlns="">
      <p:transition spd="med" advTm="1354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59424" y="547392"/>
            <a:ext cx="4851346"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827AF0"/>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Table of Contents</a:t>
            </a:r>
          </a:p>
        </p:txBody>
      </p:sp>
      <p:sp>
        <p:nvSpPr>
          <p:cNvPr id="3" name="Rectangle 2"/>
          <p:cNvSpPr/>
          <p:nvPr/>
        </p:nvSpPr>
        <p:spPr>
          <a:xfrm>
            <a:off x="1135339" y="1401623"/>
            <a:ext cx="8844645" cy="3539430"/>
          </a:xfrm>
          <a:prstGeom prst="rect">
            <a:avLst/>
          </a:prstGeom>
        </p:spPr>
        <p:txBody>
          <a:bodyPr wrap="square">
            <a:spAutoFit/>
          </a:bodyPr>
          <a:lstStyle/>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Pay by Invoice Setup</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Configuring your Pay by Invoice Account, Invoice Templates</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Accessing Pay By Invoice (PBI) Account Status and Monitoring your Credit Limit</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Tax Policy </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Account Reconciliation</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Accessing your Invoices </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Accessing Invoices in Bulk</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Business Analytics for Remittance</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Paying Your Invoices </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Refunds/Credit Memos/Past Due Balances</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Applying Credit Memos</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Unapplied Payments &amp; Refunds</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Managing Past Due Invoices</a:t>
            </a:r>
          </a:p>
          <a:p>
            <a:pPr marL="342891" lvl="0" indent="-342891" defTabSz="914354">
              <a:buFont typeface="Arial" panose="020B0604020202020204" pitchFamily="34" charset="0"/>
              <a:buChar char="•"/>
            </a:pPr>
            <a:r>
              <a:rPr lang="en-US" sz="1600" dirty="0">
                <a:solidFill>
                  <a:srgbClr val="FFFFFF"/>
                </a:solidFill>
                <a:ea typeface="Amazon Ember" panose="02000000000000000000" pitchFamily="2" charset="0"/>
              </a:rPr>
              <a:t>Contacting Customer Support</a:t>
            </a:r>
          </a:p>
        </p:txBody>
      </p:sp>
      <p:cxnSp>
        <p:nvCxnSpPr>
          <p:cNvPr id="4" name="Straight Connector 3">
            <a:extLst>
              <a:ext uri="{FF2B5EF4-FFF2-40B4-BE49-F238E27FC236}">
                <a16:creationId xmlns:a16="http://schemas.microsoft.com/office/drawing/2014/main" id="{9211007A-36DD-4E2B-93E1-714B6A77EAD2}"/>
              </a:ext>
            </a:extLst>
          </p:cNvPr>
          <p:cNvCxnSpPr>
            <a:cxnSpLocks/>
          </p:cNvCxnSpPr>
          <p:nvPr/>
        </p:nvCxnSpPr>
        <p:spPr>
          <a:xfrm>
            <a:off x="734553" y="1452423"/>
            <a:ext cx="0" cy="4088709"/>
          </a:xfrm>
          <a:prstGeom prst="line">
            <a:avLst/>
          </a:prstGeom>
          <a:ln w="28575">
            <a:solidFill>
              <a:srgbClr val="827AF0"/>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FFF91442-9FA5-4980-8C92-F396A5A775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9098112"/>
      </p:ext>
    </p:extLst>
  </p:cSld>
  <p:clrMapOvr>
    <a:masterClrMapping/>
  </p:clrMapOvr>
  <mc:AlternateContent xmlns:mc="http://schemas.openxmlformats.org/markup-compatibility/2006" xmlns:p14="http://schemas.microsoft.com/office/powerpoint/2010/main">
    <mc:Choice Requires="p14">
      <p:transition spd="slow" p14:dur="2000" advTm="20048"/>
    </mc:Choice>
    <mc:Fallback xmlns="">
      <p:transition spd="slow" advTm="2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088EEB-4981-4DFB-A37C-56D44301E36D}"/>
              </a:ext>
            </a:extLst>
          </p:cNvPr>
          <p:cNvSpPr>
            <a:spLocks noGrp="1"/>
          </p:cNvSpPr>
          <p:nvPr>
            <p:ph type="body" sz="quarter" idx="4294967295"/>
          </p:nvPr>
        </p:nvSpPr>
        <p:spPr>
          <a:xfrm>
            <a:off x="422914" y="3429000"/>
            <a:ext cx="6465565" cy="1816415"/>
          </a:xfrm>
        </p:spPr>
        <p:txBody>
          <a:bodyPr>
            <a:normAutofit/>
          </a:bodyPr>
          <a:lstStyle/>
          <a:p>
            <a:pPr marL="0" indent="0">
              <a:buNone/>
            </a:pPr>
            <a:r>
              <a:rPr lang="en-US" sz="3200"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Pay by Invoice Setup</a:t>
            </a:r>
          </a:p>
        </p:txBody>
      </p:sp>
      <p:pic>
        <p:nvPicPr>
          <p:cNvPr id="2" name="Audio 1">
            <a:hlinkClick r:id="" action="ppaction://media"/>
            <a:extLst>
              <a:ext uri="{FF2B5EF4-FFF2-40B4-BE49-F238E27FC236}">
                <a16:creationId xmlns:a16="http://schemas.microsoft.com/office/drawing/2014/main" id="{6FC5E25A-A4A4-409D-9CA5-F40ED5F25D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0377996"/>
      </p:ext>
    </p:extLst>
  </p:cSld>
  <p:clrMapOvr>
    <a:masterClrMapping/>
  </p:clrMapOvr>
  <mc:AlternateContent xmlns:mc="http://schemas.openxmlformats.org/markup-compatibility/2006" xmlns:p14="http://schemas.microsoft.com/office/powerpoint/2010/main">
    <mc:Choice Requires="p14">
      <p:transition spd="slow" p14:dur="2000" advTm="3655"/>
    </mc:Choice>
    <mc:Fallback xmlns="">
      <p:transition spd="slow" advTm="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Monitoring Your Credit Limit</a:t>
            </a:r>
          </a:p>
        </p:txBody>
      </p:sp>
      <p:sp>
        <p:nvSpPr>
          <p:cNvPr id="6" name="Text Placeholder 5">
            <a:extLst>
              <a:ext uri="{FF2B5EF4-FFF2-40B4-BE49-F238E27FC236}">
                <a16:creationId xmlns:a16="http://schemas.microsoft.com/office/drawing/2014/main" id="{B358E9E7-3481-4B5E-A9FB-24C4A5EEF5CB}"/>
              </a:ext>
            </a:extLst>
          </p:cNvPr>
          <p:cNvSpPr>
            <a:spLocks noGrp="1"/>
          </p:cNvSpPr>
          <p:nvPr>
            <p:ph type="body" sz="quarter" idx="10"/>
          </p:nvPr>
        </p:nvSpPr>
        <p:spPr>
          <a:xfrm>
            <a:off x="863279" y="1110872"/>
            <a:ext cx="6607556" cy="2466976"/>
          </a:xfrm>
        </p:spPr>
        <p:txBody>
          <a:bodyPr>
            <a:normAutofit fontScale="92500" lnSpcReduction="20000"/>
          </a:bodyPr>
          <a:lstStyle/>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Your Available Credit is affected by </a:t>
            </a:r>
            <a:r>
              <a:rPr lang="en-US" sz="1600" b="1" u="sng"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both</a:t>
            </a:r>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 your Outstanding Balance AND Pending Charges</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Request an Increase</a:t>
            </a:r>
          </a:p>
          <a:p>
            <a:pPr marL="742950" lvl="1"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Contact Customer Service directly within your Amazon Business Account </a:t>
            </a:r>
            <a:r>
              <a:rPr lang="en-US" sz="1600" b="1"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OR</a:t>
            </a:r>
          </a:p>
          <a:p>
            <a:pPr marL="742950" lvl="1"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Contact your Account Executive</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Proactive Usage Increases</a:t>
            </a:r>
          </a:p>
          <a:p>
            <a:pPr marL="285750"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Plan ahead!</a:t>
            </a:r>
          </a:p>
          <a:p>
            <a:pPr marL="742950" lvl="1"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3 BUSINESS days for requests below $100K </a:t>
            </a:r>
          </a:p>
          <a:p>
            <a:pPr marL="742950" lvl="1" indent="-285750"/>
            <a:r>
              <a:rPr lang="en-US" sz="1600" dirty="0">
                <a:solidFill>
                  <a:schemeClr val="accent1"/>
                </a:solidFill>
                <a:latin typeface="Amazon Ember" panose="02000000000000000000" pitchFamily="2" charset="0"/>
                <a:ea typeface="Amazon Ember" panose="02000000000000000000" pitchFamily="2" charset="0"/>
                <a:cs typeface="Amazon Ember" panose="020B0603020204020204" pitchFamily="34" charset="0"/>
              </a:rPr>
              <a:t>5 BUSINESS days for requests above $100K</a:t>
            </a:r>
            <a:endParaRPr lang="en-US" sz="1600" dirty="0">
              <a:solidFill>
                <a:schemeClr val="accent1"/>
              </a:solidFill>
              <a:latin typeface="Amazon Ember" panose="02000000000000000000" pitchFamily="2" charset="0"/>
              <a:ea typeface="Amazon Ember" panose="02000000000000000000" pitchFamily="2" charset="0"/>
            </a:endParaRPr>
          </a:p>
          <a:p>
            <a:endParaRPr lang="en-US" dirty="0"/>
          </a:p>
        </p:txBody>
      </p:sp>
      <p:pic>
        <p:nvPicPr>
          <p:cNvPr id="10" name="Picture 9">
            <a:extLst>
              <a:ext uri="{FF2B5EF4-FFF2-40B4-BE49-F238E27FC236}">
                <a16:creationId xmlns:a16="http://schemas.microsoft.com/office/drawing/2014/main" id="{827C5EF8-C303-4E14-BD5B-486A87C3EC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4063" y="3785751"/>
            <a:ext cx="11153213" cy="238556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3" name="Rounded Rectangle 8">
            <a:extLst>
              <a:ext uri="{FF2B5EF4-FFF2-40B4-BE49-F238E27FC236}">
                <a16:creationId xmlns:a16="http://schemas.microsoft.com/office/drawing/2014/main" id="{5E8B219E-7B34-438B-862F-10C9712FFE05}"/>
              </a:ext>
            </a:extLst>
          </p:cNvPr>
          <p:cNvSpPr/>
          <p:nvPr/>
        </p:nvSpPr>
        <p:spPr>
          <a:xfrm>
            <a:off x="5035381" y="4929626"/>
            <a:ext cx="1146344" cy="613924"/>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2587E901-C872-4031-991F-F167F31C04AC}"/>
              </a:ext>
            </a:extLst>
          </p:cNvPr>
          <p:cNvSpPr/>
          <p:nvPr/>
        </p:nvSpPr>
        <p:spPr>
          <a:xfrm>
            <a:off x="747254" y="4929626"/>
            <a:ext cx="1462545" cy="613923"/>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
            <a:extLst>
              <a:ext uri="{FF2B5EF4-FFF2-40B4-BE49-F238E27FC236}">
                <a16:creationId xmlns:a16="http://schemas.microsoft.com/office/drawing/2014/main" id="{26EC9D54-2B68-439C-A6A8-024956E32A14}"/>
              </a:ext>
            </a:extLst>
          </p:cNvPr>
          <p:cNvSpPr/>
          <p:nvPr/>
        </p:nvSpPr>
        <p:spPr>
          <a:xfrm>
            <a:off x="9468562" y="5546722"/>
            <a:ext cx="1465567" cy="323731"/>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943DF474-8DB8-4230-B1FF-FBFB11AAF8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5E91FF0D-2A3F-4F34-8258-6B5D4AD82B80}"/>
              </a:ext>
            </a:extLst>
          </p:cNvPr>
          <p:cNvPicPr>
            <a:picLocks noChangeAspect="1"/>
          </p:cNvPicPr>
          <p:nvPr/>
        </p:nvPicPr>
        <p:blipFill>
          <a:blip r:embed="rId7"/>
          <a:stretch>
            <a:fillRect/>
          </a:stretch>
        </p:blipFill>
        <p:spPr>
          <a:xfrm>
            <a:off x="6792950" y="2277567"/>
            <a:ext cx="5009203" cy="2919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307302"/>
      </p:ext>
    </p:extLst>
  </p:cSld>
  <p:clrMapOvr>
    <a:masterClrMapping/>
  </p:clrMapOvr>
  <mc:AlternateContent xmlns:mc="http://schemas.openxmlformats.org/markup-compatibility/2006" xmlns:p14="http://schemas.microsoft.com/office/powerpoint/2010/main">
    <mc:Choice Requires="p14">
      <p:transition spd="slow" p14:dur="2000" advTm="81372"/>
    </mc:Choice>
    <mc:Fallback xmlns="">
      <p:transition spd="slow" advTm="8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D088EEB-4981-4DFB-A37C-56D44301E36D}"/>
              </a:ext>
            </a:extLst>
          </p:cNvPr>
          <p:cNvSpPr>
            <a:spLocks noGrp="1"/>
          </p:cNvSpPr>
          <p:nvPr>
            <p:ph type="body" sz="quarter" idx="4294967295"/>
          </p:nvPr>
        </p:nvSpPr>
        <p:spPr>
          <a:xfrm>
            <a:off x="422914" y="3429000"/>
            <a:ext cx="6465565" cy="1816415"/>
          </a:xfrm>
        </p:spPr>
        <p:txBody>
          <a:bodyPr>
            <a:normAutofit/>
          </a:bodyPr>
          <a:lstStyle/>
          <a:p>
            <a:pPr marL="0" indent="0">
              <a:buNone/>
            </a:pPr>
            <a:r>
              <a:rPr lang="en-US" sz="3200" dirty="0">
                <a:solidFill>
                  <a:srgbClr val="827AF0"/>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Account Reconciliation</a:t>
            </a:r>
          </a:p>
        </p:txBody>
      </p:sp>
      <p:pic>
        <p:nvPicPr>
          <p:cNvPr id="2" name="Audio 1">
            <a:hlinkClick r:id="" action="ppaction://media"/>
            <a:extLst>
              <a:ext uri="{FF2B5EF4-FFF2-40B4-BE49-F238E27FC236}">
                <a16:creationId xmlns:a16="http://schemas.microsoft.com/office/drawing/2014/main" id="{1639A9E4-688E-476B-A443-66C81C5CC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6473104"/>
      </p:ext>
    </p:extLst>
  </p:cSld>
  <p:clrMapOvr>
    <a:masterClrMapping/>
  </p:clrMapOvr>
  <mc:AlternateContent xmlns:mc="http://schemas.openxmlformats.org/markup-compatibility/2006" xmlns:p14="http://schemas.microsoft.com/office/powerpoint/2010/main">
    <mc:Choice Requires="p14">
      <p:transition spd="slow" p14:dur="2000" advTm="3423"/>
    </mc:Choice>
    <mc:Fallback xmlns="">
      <p:transition spd="slow" advTm="3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Accessing your Invoices</a:t>
            </a:r>
          </a:p>
        </p:txBody>
      </p:sp>
      <p:sp>
        <p:nvSpPr>
          <p:cNvPr id="4" name="Text Placeholder 2">
            <a:extLst>
              <a:ext uri="{FF2B5EF4-FFF2-40B4-BE49-F238E27FC236}">
                <a16:creationId xmlns:a16="http://schemas.microsoft.com/office/drawing/2014/main" id="{7DA37382-E3C5-4BE5-8BF5-C2B19B9AEDFC}"/>
              </a:ext>
            </a:extLst>
          </p:cNvPr>
          <p:cNvSpPr txBox="1">
            <a:spLocks/>
          </p:cNvSpPr>
          <p:nvPr/>
        </p:nvSpPr>
        <p:spPr>
          <a:xfrm>
            <a:off x="511054" y="1027286"/>
            <a:ext cx="11169891" cy="1280836"/>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accent1"/>
                </a:solidFill>
              </a:rPr>
              <a:t>If you are assigned the Administrator or Financial Administrator role, to access your invoices and account status navigate to:</a:t>
            </a:r>
          </a:p>
          <a:p>
            <a:endParaRPr lang="en-US" sz="500" b="1" dirty="0">
              <a:solidFill>
                <a:schemeClr val="accent1"/>
              </a:solidFill>
            </a:endParaRPr>
          </a:p>
          <a:p>
            <a:pPr marL="285750" indent="-285750">
              <a:buFont typeface="Arial" panose="020B0604020202020204" pitchFamily="34" charset="0"/>
              <a:buChar char="•"/>
            </a:pPr>
            <a:r>
              <a:rPr lang="en-US" sz="1800" dirty="0">
                <a:solidFill>
                  <a:schemeClr val="accent1"/>
                </a:solidFill>
              </a:rPr>
              <a:t>Business Settings &gt; Billing &amp; shipping &gt; Your Invoices for Pay by Invoice</a:t>
            </a:r>
            <a:endParaRPr lang="en-US" sz="1800" strike="sngStrike" dirty="0">
              <a:solidFill>
                <a:schemeClr val="accent1"/>
              </a:solidFill>
            </a:endParaRPr>
          </a:p>
          <a:p>
            <a:endParaRPr lang="en-US" sz="1800" strike="sngStrike" dirty="0"/>
          </a:p>
        </p:txBody>
      </p:sp>
      <p:sp>
        <p:nvSpPr>
          <p:cNvPr id="3" name="Rectangle 2">
            <a:extLst>
              <a:ext uri="{FF2B5EF4-FFF2-40B4-BE49-F238E27FC236}">
                <a16:creationId xmlns:a16="http://schemas.microsoft.com/office/drawing/2014/main" id="{2EEE8E8E-3B55-4B2B-ABC9-63763285932C}"/>
              </a:ext>
            </a:extLst>
          </p:cNvPr>
          <p:cNvSpPr/>
          <p:nvPr/>
        </p:nvSpPr>
        <p:spPr>
          <a:xfrm>
            <a:off x="777754" y="2155722"/>
            <a:ext cx="3540246" cy="1477328"/>
          </a:xfrm>
          <a:prstGeom prst="rect">
            <a:avLst/>
          </a:prstGeom>
        </p:spPr>
        <p:txBody>
          <a:bodyPr wrap="square">
            <a:spAutoFit/>
          </a:bodyPr>
          <a:lstStyle/>
          <a:p>
            <a:r>
              <a:rPr lang="en-US" dirty="0">
                <a:solidFill>
                  <a:srgbClr val="827AF0"/>
                </a:solidFill>
              </a:rPr>
              <a:t>Review invoices and credit memos or download a list all invoices and/or credit memos by selecting </a:t>
            </a:r>
            <a:r>
              <a:rPr lang="en-US" u="sng" dirty="0">
                <a:solidFill>
                  <a:srgbClr val="827AF0"/>
                </a:solidFill>
              </a:rPr>
              <a:t>More Actions – Download documents and data</a:t>
            </a:r>
          </a:p>
        </p:txBody>
      </p:sp>
      <p:sp>
        <p:nvSpPr>
          <p:cNvPr id="7" name="TextBox 6">
            <a:extLst>
              <a:ext uri="{FF2B5EF4-FFF2-40B4-BE49-F238E27FC236}">
                <a16:creationId xmlns:a16="http://schemas.microsoft.com/office/drawing/2014/main" id="{1346FF3C-8E62-43B1-918A-1081260DDDA0}"/>
              </a:ext>
            </a:extLst>
          </p:cNvPr>
          <p:cNvSpPr txBox="1"/>
          <p:nvPr/>
        </p:nvSpPr>
        <p:spPr>
          <a:xfrm>
            <a:off x="963281" y="4192099"/>
            <a:ext cx="3169192" cy="1138773"/>
          </a:xfrm>
          <a:prstGeom prst="rect">
            <a:avLst/>
          </a:prstGeom>
          <a:noFill/>
        </p:spPr>
        <p:txBody>
          <a:bodyPr wrap="square" rtlCol="0">
            <a:spAutoFit/>
          </a:bodyPr>
          <a:lstStyle/>
          <a:p>
            <a:r>
              <a:rPr lang="en-US"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Additional points of access</a:t>
            </a:r>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t>
            </a:r>
          </a:p>
          <a:p>
            <a:pPr marL="285750" indent="-285750">
              <a:buFontTx/>
              <a:buChar char="-"/>
            </a:pPr>
            <a:r>
              <a:rPr lang="en-US" sz="1600"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Your Orders</a:t>
            </a:r>
          </a:p>
          <a:p>
            <a:pPr marL="285750" indent="-285750">
              <a:buFontTx/>
              <a:buChar char="-"/>
            </a:pPr>
            <a:r>
              <a:rPr lang="en-US" sz="1600" dirty="0">
                <a:solidFill>
                  <a:srgbClr val="827AF0"/>
                </a:solidFill>
                <a:latin typeface="Amazon Ember" panose="020B0603020204020204" pitchFamily="34" charset="0"/>
                <a:ea typeface="Amazon Ember" panose="020B0603020204020204" pitchFamily="34" charset="0"/>
                <a:cs typeface="Amazon Ember" panose="020B0603020204020204" pitchFamily="34" charset="0"/>
              </a:rPr>
              <a:t>Bulk Download from Business Analytics</a:t>
            </a:r>
            <a:endParaRPr lang="en-US" dirty="0">
              <a:solidFill>
                <a:srgbClr val="827AF0"/>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8" name="Picture 7">
            <a:extLst>
              <a:ext uri="{FF2B5EF4-FFF2-40B4-BE49-F238E27FC236}">
                <a16:creationId xmlns:a16="http://schemas.microsoft.com/office/drawing/2014/main" id="{17E6783F-A518-4403-B743-714F36118A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83978" y="2209365"/>
            <a:ext cx="5732072" cy="3962439"/>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B78ABE5-DAA4-4E34-AFB7-7E4A2E2FFF9C}"/>
              </a:ext>
            </a:extLst>
          </p:cNvPr>
          <p:cNvPicPr>
            <a:picLocks noChangeAspect="1"/>
          </p:cNvPicPr>
          <p:nvPr/>
        </p:nvPicPr>
        <p:blipFill>
          <a:blip r:embed="rId6"/>
          <a:stretch>
            <a:fillRect/>
          </a:stretch>
        </p:blipFill>
        <p:spPr>
          <a:xfrm>
            <a:off x="9399186" y="4739955"/>
            <a:ext cx="1340237" cy="628880"/>
          </a:xfrm>
          <a:prstGeom prst="rect">
            <a:avLst/>
          </a:prstGeom>
        </p:spPr>
      </p:pic>
      <p:sp>
        <p:nvSpPr>
          <p:cNvPr id="9" name="Rounded Rectangle 7">
            <a:extLst>
              <a:ext uri="{FF2B5EF4-FFF2-40B4-BE49-F238E27FC236}">
                <a16:creationId xmlns:a16="http://schemas.microsoft.com/office/drawing/2014/main" id="{AE4D408C-8326-4B86-900D-77871C79F5F3}"/>
              </a:ext>
            </a:extLst>
          </p:cNvPr>
          <p:cNvSpPr/>
          <p:nvPr/>
        </p:nvSpPr>
        <p:spPr>
          <a:xfrm>
            <a:off x="9399186" y="4761485"/>
            <a:ext cx="870229" cy="220823"/>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33FC1A8-375E-4C24-BB70-14A7E9A714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3342380"/>
      </p:ext>
    </p:extLst>
  </p:cSld>
  <p:clrMapOvr>
    <a:masterClrMapping/>
  </p:clrMapOvr>
  <mc:AlternateContent xmlns:mc="http://schemas.openxmlformats.org/markup-compatibility/2006" xmlns:p14="http://schemas.microsoft.com/office/powerpoint/2010/main">
    <mc:Choice Requires="p14">
      <p:transition spd="slow" p14:dur="2000" advTm="51034"/>
    </mc:Choice>
    <mc:Fallback xmlns="">
      <p:transition spd="slow" advTm="51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Accessing Invoices in Bulk</a:t>
            </a:r>
          </a:p>
        </p:txBody>
      </p:sp>
      <p:sp>
        <p:nvSpPr>
          <p:cNvPr id="6" name="Text Placeholder 5">
            <a:extLst>
              <a:ext uri="{FF2B5EF4-FFF2-40B4-BE49-F238E27FC236}">
                <a16:creationId xmlns:a16="http://schemas.microsoft.com/office/drawing/2014/main" id="{B358E9E7-3481-4B5E-A9FB-24C4A5EEF5CB}"/>
              </a:ext>
            </a:extLst>
          </p:cNvPr>
          <p:cNvSpPr>
            <a:spLocks noGrp="1"/>
          </p:cNvSpPr>
          <p:nvPr>
            <p:ph type="body" sz="quarter" idx="10"/>
          </p:nvPr>
        </p:nvSpPr>
        <p:spPr>
          <a:xfrm>
            <a:off x="431478" y="1072772"/>
            <a:ext cx="11455722" cy="1543428"/>
          </a:xfrm>
        </p:spPr>
        <p:txBody>
          <a:bodyPr>
            <a:normAutofit/>
          </a:bodyPr>
          <a:lstStyle/>
          <a:p>
            <a:pPr marL="0" lvl="0" indent="0">
              <a:spcBef>
                <a:spcPts val="0"/>
              </a:spcBef>
              <a:buNone/>
              <a:defRPr/>
            </a:pPr>
            <a:r>
              <a:rPr lang="en-US" sz="1600" dirty="0">
                <a:latin typeface="Amazon Ember" panose="02000000000000000000" pitchFamily="2" charset="0"/>
                <a:ea typeface="Amazon Ember" panose="02000000000000000000" pitchFamily="2" charset="0"/>
              </a:rPr>
              <a:t>If you need to download the PDF for an Invoice, you have the option to download bulk invoices (up to 15 at a time to a ZIP file). You can access these by going to Business Settings </a:t>
            </a:r>
            <a:r>
              <a:rPr lang="en-US" sz="1600" dirty="0">
                <a:latin typeface="Amazon Ember" panose="02000000000000000000" pitchFamily="2" charset="0"/>
                <a:ea typeface="Amazon Ember" panose="02000000000000000000" pitchFamily="2" charset="0"/>
                <a:sym typeface="Wingdings" panose="05000000000000000000" pitchFamily="2" charset="2"/>
              </a:rPr>
              <a:t></a:t>
            </a:r>
            <a:r>
              <a:rPr lang="en-US" sz="1600" dirty="0">
                <a:latin typeface="Amazon Ember" panose="02000000000000000000" pitchFamily="2" charset="0"/>
                <a:ea typeface="Amazon Ember" panose="02000000000000000000" pitchFamily="2" charset="0"/>
              </a:rPr>
              <a:t> Business Analytics </a:t>
            </a:r>
            <a:r>
              <a:rPr lang="en-US" sz="1600" dirty="0">
                <a:latin typeface="Amazon Ember" panose="02000000000000000000" pitchFamily="2" charset="0"/>
                <a:ea typeface="Amazon Ember" panose="02000000000000000000" pitchFamily="2" charset="0"/>
                <a:sym typeface="Wingdings" panose="05000000000000000000" pitchFamily="2" charset="2"/>
              </a:rPr>
              <a:t></a:t>
            </a:r>
            <a:r>
              <a:rPr lang="en-US" sz="1600" dirty="0">
                <a:latin typeface="Amazon Ember" panose="02000000000000000000" pitchFamily="2" charset="0"/>
                <a:ea typeface="Amazon Ember" panose="02000000000000000000" pitchFamily="2" charset="0"/>
              </a:rPr>
              <a:t> Reconciliation Report. From here you can download invoices. You can use the Filters to narrow the invoices down to the ones you are looking for. </a:t>
            </a:r>
          </a:p>
          <a:p>
            <a:pPr marL="0" lvl="0" indent="0">
              <a:spcBef>
                <a:spcPts val="0"/>
              </a:spcBef>
              <a:buNone/>
              <a:defRPr/>
            </a:pPr>
            <a:endParaRPr lang="en-US" sz="1600" dirty="0">
              <a:latin typeface="Amazon Ember" panose="02000000000000000000" pitchFamily="2" charset="0"/>
              <a:ea typeface="Amazon Ember" panose="02000000000000000000" pitchFamily="2" charset="0"/>
            </a:endParaRPr>
          </a:p>
          <a:p>
            <a:pPr marL="0" lvl="0" indent="0">
              <a:spcBef>
                <a:spcPts val="0"/>
              </a:spcBef>
              <a:buNone/>
              <a:defRPr/>
            </a:pPr>
            <a:r>
              <a:rPr lang="en-US" sz="1600" dirty="0">
                <a:latin typeface="Amazon Ember" panose="02000000000000000000" pitchFamily="2" charset="0"/>
                <a:ea typeface="Amazon Ember" panose="02000000000000000000" pitchFamily="2" charset="0"/>
              </a:rPr>
              <a:t>You can also download your reconciliation report into a CSV file by clicking on “Download CSV”.</a:t>
            </a:r>
          </a:p>
        </p:txBody>
      </p:sp>
      <p:pic>
        <p:nvPicPr>
          <p:cNvPr id="4" name="Picture 3">
            <a:extLst>
              <a:ext uri="{FF2B5EF4-FFF2-40B4-BE49-F238E27FC236}">
                <a16:creationId xmlns:a16="http://schemas.microsoft.com/office/drawing/2014/main" id="{3F631BE1-64F7-47D5-92C0-A334FA82A406}"/>
              </a:ext>
            </a:extLst>
          </p:cNvPr>
          <p:cNvPicPr>
            <a:picLocks noChangeAspect="1"/>
          </p:cNvPicPr>
          <p:nvPr/>
        </p:nvPicPr>
        <p:blipFill>
          <a:blip r:embed="rId5"/>
          <a:stretch>
            <a:fillRect/>
          </a:stretch>
        </p:blipFill>
        <p:spPr>
          <a:xfrm>
            <a:off x="252253" y="2616200"/>
            <a:ext cx="11687494" cy="2555058"/>
          </a:xfrm>
          <a:prstGeom prst="rect">
            <a:avLst/>
          </a:prstGeom>
          <a:ln>
            <a:solidFill>
              <a:schemeClr val="accent2"/>
            </a:solidFill>
          </a:ln>
          <a:effectLst>
            <a:outerShdw blurRad="50800" dist="38100" dir="5400000" algn="t" rotWithShape="0">
              <a:prstClr val="black">
                <a:alpha val="40000"/>
              </a:prstClr>
            </a:outerShdw>
          </a:effectLst>
        </p:spPr>
      </p:pic>
      <p:sp>
        <p:nvSpPr>
          <p:cNvPr id="5" name="Rounded Rectangle 10">
            <a:extLst>
              <a:ext uri="{FF2B5EF4-FFF2-40B4-BE49-F238E27FC236}">
                <a16:creationId xmlns:a16="http://schemas.microsoft.com/office/drawing/2014/main" id="{99B3A371-F616-4F96-919A-1013C33E3E7D}"/>
              </a:ext>
            </a:extLst>
          </p:cNvPr>
          <p:cNvSpPr/>
          <p:nvPr/>
        </p:nvSpPr>
        <p:spPr>
          <a:xfrm>
            <a:off x="11009238" y="2656586"/>
            <a:ext cx="886527" cy="390646"/>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1">
            <a:extLst>
              <a:ext uri="{FF2B5EF4-FFF2-40B4-BE49-F238E27FC236}">
                <a16:creationId xmlns:a16="http://schemas.microsoft.com/office/drawing/2014/main" id="{2B6E665C-9EED-47B5-BDFB-CBE35EF2266C}"/>
              </a:ext>
            </a:extLst>
          </p:cNvPr>
          <p:cNvSpPr/>
          <p:nvPr/>
        </p:nvSpPr>
        <p:spPr>
          <a:xfrm>
            <a:off x="650132" y="4845024"/>
            <a:ext cx="1366118" cy="282298"/>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12">
            <a:extLst>
              <a:ext uri="{FF2B5EF4-FFF2-40B4-BE49-F238E27FC236}">
                <a16:creationId xmlns:a16="http://schemas.microsoft.com/office/drawing/2014/main" id="{5DE770A1-D5D4-411C-BB47-2D4B0DF758BC}"/>
              </a:ext>
            </a:extLst>
          </p:cNvPr>
          <p:cNvSpPr/>
          <p:nvPr/>
        </p:nvSpPr>
        <p:spPr>
          <a:xfrm>
            <a:off x="2046933" y="3145099"/>
            <a:ext cx="348785" cy="2013885"/>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9FDB8A-4F26-4364-9B58-658A721D253E}"/>
              </a:ext>
            </a:extLst>
          </p:cNvPr>
          <p:cNvSpPr/>
          <p:nvPr/>
        </p:nvSpPr>
        <p:spPr>
          <a:xfrm>
            <a:off x="252253" y="4009184"/>
            <a:ext cx="288976" cy="2930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A7CFC8C6-7572-4E32-A6E9-A573C9D955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5624804"/>
      </p:ext>
    </p:extLst>
  </p:cSld>
  <p:clrMapOvr>
    <a:masterClrMapping/>
  </p:clrMapOvr>
  <mc:AlternateContent xmlns:mc="http://schemas.openxmlformats.org/markup-compatibility/2006" xmlns:p14="http://schemas.microsoft.com/office/powerpoint/2010/main">
    <mc:Choice Requires="p14">
      <p:transition spd="slow" p14:dur="2000" advTm="40714"/>
    </mc:Choice>
    <mc:Fallback xmlns="">
      <p:transition spd="slow" advTm="4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Business Analytics for Remittance </a:t>
            </a:r>
          </a:p>
        </p:txBody>
      </p:sp>
      <p:sp>
        <p:nvSpPr>
          <p:cNvPr id="6" name="Text Placeholder 5">
            <a:extLst>
              <a:ext uri="{FF2B5EF4-FFF2-40B4-BE49-F238E27FC236}">
                <a16:creationId xmlns:a16="http://schemas.microsoft.com/office/drawing/2014/main" id="{B358E9E7-3481-4B5E-A9FB-24C4A5EEF5CB}"/>
              </a:ext>
            </a:extLst>
          </p:cNvPr>
          <p:cNvSpPr>
            <a:spLocks noGrp="1"/>
          </p:cNvSpPr>
          <p:nvPr>
            <p:ph type="body" sz="quarter" idx="10"/>
          </p:nvPr>
        </p:nvSpPr>
        <p:spPr>
          <a:xfrm>
            <a:off x="634680" y="1222186"/>
            <a:ext cx="4858598" cy="4413628"/>
          </a:xfrm>
        </p:spPr>
        <p:txBody>
          <a:bodyPr>
            <a:normAutofit fontScale="62500" lnSpcReduction="20000"/>
          </a:bodyPr>
          <a:lstStyle/>
          <a:p>
            <a:pPr marL="0" indent="0">
              <a:buNone/>
            </a:pPr>
            <a:r>
              <a:rPr lang="en-US" dirty="0">
                <a:latin typeface="Amazon Ember" panose="020B0603020204020204"/>
                <a:cs typeface="Calibri Light" panose="020F0302020204030204" pitchFamily="34" charset="0"/>
              </a:rPr>
              <a:t>Depending on your reconciliation needs, you can use either the Reconciliation or Orders report to reconcile invoices:</a:t>
            </a:r>
          </a:p>
          <a:p>
            <a:endParaRPr lang="en-US" dirty="0">
              <a:latin typeface="Amazon Ember" panose="020B0603020204020204"/>
              <a:cs typeface="Calibri Light" panose="020F0302020204030204" pitchFamily="34" charset="0"/>
            </a:endParaRPr>
          </a:p>
          <a:p>
            <a:pPr marL="285750" indent="-285750"/>
            <a:r>
              <a:rPr lang="en-US" b="1" dirty="0">
                <a:solidFill>
                  <a:srgbClr val="827AF0"/>
                </a:solidFill>
                <a:latin typeface="Amazon Ember" panose="020B0603020204020204"/>
                <a:cs typeface="Calibri Light" panose="020F0302020204030204" pitchFamily="34" charset="0"/>
              </a:rPr>
              <a:t>Reconciliation Report</a:t>
            </a:r>
            <a:r>
              <a:rPr lang="en-US" b="1" dirty="0">
                <a:latin typeface="Amazon Ember" panose="020B0603020204020204"/>
                <a:cs typeface="Calibri Light" panose="020F0302020204030204" pitchFamily="34" charset="0"/>
              </a:rPr>
              <a:t>: </a:t>
            </a:r>
            <a:r>
              <a:rPr lang="en-US" dirty="0">
                <a:latin typeface="Amazon Ember" panose="020B0603020204020204"/>
                <a:cs typeface="Calibri Light" panose="020F0302020204030204" pitchFamily="34" charset="0"/>
              </a:rPr>
              <a:t>A simple report that shows the Invoice #, Purchase Order, Group, User and Approver (if needed)</a:t>
            </a:r>
          </a:p>
          <a:p>
            <a:pPr marL="285750" indent="-285750"/>
            <a:r>
              <a:rPr lang="en-US" b="1" dirty="0">
                <a:solidFill>
                  <a:srgbClr val="827AF0"/>
                </a:solidFill>
                <a:latin typeface="Amazon Ember" panose="020B0603020204020204"/>
                <a:cs typeface="Calibri Light" panose="020F0302020204030204" pitchFamily="34" charset="0"/>
              </a:rPr>
              <a:t>Orders Report</a:t>
            </a:r>
            <a:r>
              <a:rPr lang="en-US" b="1" dirty="0">
                <a:latin typeface="Amazon Ember" panose="020B0603020204020204"/>
                <a:cs typeface="Calibri Light" panose="020F0302020204030204" pitchFamily="34" charset="0"/>
              </a:rPr>
              <a:t>: </a:t>
            </a:r>
            <a:r>
              <a:rPr lang="en-US" dirty="0">
                <a:latin typeface="Amazon Ember" panose="020B0603020204020204"/>
                <a:cs typeface="Calibri Light" panose="020F0302020204030204" pitchFamily="34" charset="0"/>
              </a:rPr>
              <a:t>This has over 60+ fields of data that can be filtered down to the data you need for entering your invoices into your internal systems</a:t>
            </a:r>
          </a:p>
          <a:p>
            <a:pPr marL="285750" indent="-285750"/>
            <a:r>
              <a:rPr lang="en-US" b="1" dirty="0">
                <a:solidFill>
                  <a:srgbClr val="827AF0"/>
                </a:solidFill>
                <a:latin typeface="Amazon Ember" panose="020B0603020204020204"/>
                <a:cs typeface="Calibri Light" panose="020F0302020204030204" pitchFamily="34" charset="0"/>
              </a:rPr>
              <a:t>Returns Report</a:t>
            </a:r>
            <a:r>
              <a:rPr lang="en-US" b="1" dirty="0">
                <a:latin typeface="Amazon Ember" panose="020B0603020204020204"/>
                <a:cs typeface="Calibri Light" panose="020F0302020204030204" pitchFamily="34" charset="0"/>
              </a:rPr>
              <a:t>: </a:t>
            </a:r>
            <a:r>
              <a:rPr lang="en-US" dirty="0">
                <a:latin typeface="Amazon Ember" panose="020B0603020204020204"/>
                <a:cs typeface="Calibri Light" panose="020F0302020204030204" pitchFamily="34" charset="0"/>
              </a:rPr>
              <a:t>This report shows all Credit Memos that have been generated for your account</a:t>
            </a:r>
          </a:p>
          <a:p>
            <a:pPr marL="285750" indent="-285750"/>
            <a:endParaRPr lang="en-US" sz="2400" dirty="0">
              <a:latin typeface="Amazon Ember" panose="020B0603020204020204"/>
              <a:cs typeface="Calibri Light" panose="020F0302020204030204" pitchFamily="34" charset="0"/>
              <a:sym typeface="Wingdings" panose="05000000000000000000" pitchFamily="2" charset="2"/>
            </a:endParaRPr>
          </a:p>
          <a:p>
            <a:r>
              <a:rPr lang="en-US" sz="2400" dirty="0">
                <a:latin typeface="Amazon Ember" panose="020B0603020204020204"/>
                <a:cs typeface="Calibri Light" panose="020F0302020204030204" pitchFamily="34" charset="0"/>
                <a:sym typeface="Wingdings" panose="05000000000000000000" pitchFamily="2" charset="2"/>
              </a:rPr>
              <a:t>Save any report for future use or </a:t>
            </a:r>
            <a:r>
              <a:rPr lang="en-US" sz="2400" b="1" dirty="0">
                <a:solidFill>
                  <a:srgbClr val="827AF0"/>
                </a:solidFill>
                <a:latin typeface="Amazon Ember" panose="020B0603020204020204"/>
                <a:cs typeface="Calibri Light" panose="020F0302020204030204" pitchFamily="34" charset="0"/>
                <a:sym typeface="Wingdings" panose="05000000000000000000" pitchFamily="2" charset="2"/>
              </a:rPr>
              <a:t>Download CSV to </a:t>
            </a:r>
            <a:r>
              <a:rPr lang="en-US" sz="2400" dirty="0">
                <a:latin typeface="Amazon Ember" panose="020B0603020204020204"/>
                <a:cs typeface="Calibri Light" panose="020F0302020204030204" pitchFamily="34" charset="0"/>
                <a:sym typeface="Wingdings" panose="05000000000000000000" pitchFamily="2" charset="2"/>
              </a:rPr>
              <a:t>manipulate the data in an excel file. Download invoices individually or in bulk from Business Analytics.</a:t>
            </a:r>
          </a:p>
          <a:p>
            <a:pPr marL="285750" indent="-285750"/>
            <a:endParaRPr lang="en-US" dirty="0"/>
          </a:p>
        </p:txBody>
      </p:sp>
      <p:pic>
        <p:nvPicPr>
          <p:cNvPr id="3" name="Audio 2">
            <a:hlinkClick r:id="" action="ppaction://media"/>
            <a:extLst>
              <a:ext uri="{FF2B5EF4-FFF2-40B4-BE49-F238E27FC236}">
                <a16:creationId xmlns:a16="http://schemas.microsoft.com/office/drawing/2014/main" id="{6C959C73-B652-4E78-B189-2BD4D96C05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9" name="Picture 8">
            <a:extLst>
              <a:ext uri="{FF2B5EF4-FFF2-40B4-BE49-F238E27FC236}">
                <a16:creationId xmlns:a16="http://schemas.microsoft.com/office/drawing/2014/main" id="{59834A32-FE9F-4166-ACD8-7C7CD0357A37}"/>
              </a:ext>
            </a:extLst>
          </p:cNvPr>
          <p:cNvPicPr>
            <a:picLocks noChangeAspect="1"/>
          </p:cNvPicPr>
          <p:nvPr/>
        </p:nvPicPr>
        <p:blipFill rotWithShape="1">
          <a:blip r:embed="rId6"/>
          <a:srcRect r="49205"/>
          <a:stretch/>
        </p:blipFill>
        <p:spPr>
          <a:xfrm>
            <a:off x="5778598" y="1222186"/>
            <a:ext cx="5112139" cy="4894433"/>
          </a:xfrm>
          <a:prstGeom prst="rect">
            <a:avLst/>
          </a:prstGeom>
        </p:spPr>
      </p:pic>
      <p:sp>
        <p:nvSpPr>
          <p:cNvPr id="7" name="Rounded Rectangle 7">
            <a:extLst>
              <a:ext uri="{FF2B5EF4-FFF2-40B4-BE49-F238E27FC236}">
                <a16:creationId xmlns:a16="http://schemas.microsoft.com/office/drawing/2014/main" id="{6AF7B826-A925-4C4B-AFFE-0B9A5DA22371}"/>
              </a:ext>
            </a:extLst>
          </p:cNvPr>
          <p:cNvSpPr/>
          <p:nvPr/>
        </p:nvSpPr>
        <p:spPr>
          <a:xfrm>
            <a:off x="7936523" y="1899177"/>
            <a:ext cx="1436641" cy="3012791"/>
          </a:xfrm>
          <a:prstGeom prst="round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D5F824-6000-4EC6-B281-2014883AE78B}"/>
              </a:ext>
            </a:extLst>
          </p:cNvPr>
          <p:cNvPicPr>
            <a:picLocks noChangeAspect="1"/>
          </p:cNvPicPr>
          <p:nvPr/>
        </p:nvPicPr>
        <p:blipFill>
          <a:blip r:embed="rId7"/>
          <a:stretch>
            <a:fillRect/>
          </a:stretch>
        </p:blipFill>
        <p:spPr>
          <a:xfrm>
            <a:off x="9894828" y="2400431"/>
            <a:ext cx="2144772" cy="3716188"/>
          </a:xfrm>
          <a:prstGeom prst="rect">
            <a:avLst/>
          </a:prstGeom>
          <a:ln w="9525">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25430478"/>
      </p:ext>
    </p:extLst>
  </p:cSld>
  <p:clrMapOvr>
    <a:masterClrMapping/>
  </p:clrMapOvr>
  <mc:AlternateContent xmlns:mc="http://schemas.openxmlformats.org/markup-compatibility/2006" xmlns:p14="http://schemas.microsoft.com/office/powerpoint/2010/main">
    <mc:Choice Requires="p14">
      <p:transition spd="slow" p14:dur="2000" advTm="76380"/>
    </mc:Choice>
    <mc:Fallback xmlns="">
      <p:transition spd="slow" advTm="7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79C74-9DB3-40FE-BFB3-DB150105ACBD}"/>
              </a:ext>
            </a:extLst>
          </p:cNvPr>
          <p:cNvSpPr>
            <a:spLocks noGrp="1"/>
          </p:cNvSpPr>
          <p:nvPr>
            <p:ph type="title"/>
          </p:nvPr>
        </p:nvSpPr>
        <p:spPr>
          <a:xfrm>
            <a:off x="315229" y="377051"/>
            <a:ext cx="11343371" cy="365125"/>
          </a:xfrm>
        </p:spPr>
        <p:txBody>
          <a:bodyPr>
            <a:normAutofit fontScale="90000"/>
          </a:bodyPr>
          <a:lstStyle/>
          <a:p>
            <a:r>
              <a:rPr lang="en-US" dirty="0"/>
              <a:t>Paying your invoices via ACH/Wire</a:t>
            </a:r>
          </a:p>
        </p:txBody>
      </p:sp>
      <p:sp>
        <p:nvSpPr>
          <p:cNvPr id="4" name="TextBox 3">
            <a:extLst>
              <a:ext uri="{FF2B5EF4-FFF2-40B4-BE49-F238E27FC236}">
                <a16:creationId xmlns:a16="http://schemas.microsoft.com/office/drawing/2014/main" id="{68195447-D8F0-4375-9A85-D1D6819E1695}"/>
              </a:ext>
            </a:extLst>
          </p:cNvPr>
          <p:cNvSpPr txBox="1"/>
          <p:nvPr/>
        </p:nvSpPr>
        <p:spPr>
          <a:xfrm>
            <a:off x="360156" y="987156"/>
            <a:ext cx="6205744" cy="4478149"/>
          </a:xfrm>
          <a:prstGeom prst="rect">
            <a:avLst/>
          </a:prstGeom>
          <a:noFill/>
        </p:spPr>
        <p:txBody>
          <a:bodyPr wrap="square" rtlCol="0">
            <a:spAutoFit/>
          </a:bodyPr>
          <a:lstStyle/>
          <a:p>
            <a:pPr marL="342900" indent="-342900">
              <a:buFont typeface="Arial" panose="020B0604020202020204" pitchFamily="34" charset="0"/>
              <a:buChar char="•"/>
            </a:pPr>
            <a:r>
              <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Configure Amazon Business using the Remit To Information provided on your Invoice or via Your Invoices by Pay by Invoice &gt; Make a Payment &gt; Offline Payment</a:t>
            </a:r>
          </a:p>
          <a:p>
            <a:pPr marL="342900" indent="-342900">
              <a:buFont typeface="Arial" panose="020B0604020202020204" pitchFamily="34" charset="0"/>
              <a:buChar char="•"/>
            </a:pPr>
            <a:endPar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Arial" panose="020B0604020202020204" pitchFamily="34" charset="0"/>
              <a:buChar char="•"/>
            </a:pPr>
            <a:r>
              <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 Remittance Details with each payment to ar-businessinvoicing@amazon.com and include the Amazon Invoice #’s you are paying.</a:t>
            </a:r>
          </a:p>
          <a:p>
            <a:pPr marL="342900" indent="-342900">
              <a:buFont typeface="Arial" panose="020B0604020202020204" pitchFamily="34" charset="0"/>
              <a:buChar char="•"/>
            </a:pPr>
            <a:endPar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Arial" panose="020B0604020202020204" pitchFamily="34" charset="0"/>
              <a:buChar char="•"/>
            </a:pPr>
            <a:r>
              <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Include your Account Number (from the Invoice) and Payment Amount in the Email Subject Line or Email Body</a:t>
            </a:r>
          </a:p>
          <a:p>
            <a:pPr marL="342900" indent="-342900">
              <a:buFont typeface="Arial" panose="020B0604020202020204" pitchFamily="34" charset="0"/>
              <a:buChar char="•"/>
            </a:pPr>
            <a:endPar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a:p>
            <a:pPr marL="342900" indent="-342900">
              <a:buFont typeface="Arial" panose="020B0604020202020204" pitchFamily="34" charset="0"/>
              <a:buChar char="•"/>
            </a:pPr>
            <a:r>
              <a:rPr lang="en-US" sz="19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Include how to apply Credit Memos in your Remittance Details</a:t>
            </a:r>
          </a:p>
        </p:txBody>
      </p:sp>
      <p:sp>
        <p:nvSpPr>
          <p:cNvPr id="5" name="TextBox 4">
            <a:extLst>
              <a:ext uri="{FF2B5EF4-FFF2-40B4-BE49-F238E27FC236}">
                <a16:creationId xmlns:a16="http://schemas.microsoft.com/office/drawing/2014/main" id="{B9B9FD33-C2B5-43F3-8FA2-93C96B4DB9F5}"/>
              </a:ext>
            </a:extLst>
          </p:cNvPr>
          <p:cNvSpPr txBox="1"/>
          <p:nvPr/>
        </p:nvSpPr>
        <p:spPr>
          <a:xfrm>
            <a:off x="360156" y="5503405"/>
            <a:ext cx="11527044" cy="1107996"/>
          </a:xfrm>
          <a:prstGeom prst="rect">
            <a:avLst/>
          </a:prstGeom>
          <a:noFill/>
        </p:spPr>
        <p:txBody>
          <a:bodyPr wrap="square" rtlCol="0">
            <a:spAutoFit/>
          </a:bodyPr>
          <a:lstStyle/>
          <a:p>
            <a:r>
              <a:rPr lang="en-US" sz="16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Note: </a:t>
            </a:r>
            <a:r>
              <a:rPr lang="en-US" sz="16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All invoices should be paid on or before the NET term. Any orders with returns or issues, such as damaged or missing items, should be resolved through Customer Service and a Credit Memo will be issued as needed that can be applied to the corresponding invoice. </a:t>
            </a:r>
          </a:p>
          <a:p>
            <a:endParaRPr lang="en-US" dirty="0"/>
          </a:p>
        </p:txBody>
      </p:sp>
      <p:pic>
        <p:nvPicPr>
          <p:cNvPr id="7" name="Picture 6">
            <a:extLst>
              <a:ext uri="{FF2B5EF4-FFF2-40B4-BE49-F238E27FC236}">
                <a16:creationId xmlns:a16="http://schemas.microsoft.com/office/drawing/2014/main" id="{1F215ADC-5ADF-444E-B98F-FD2867043C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36927" y="987156"/>
            <a:ext cx="4979246" cy="404261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Rounded Rectangle 5">
            <a:extLst>
              <a:ext uri="{FF2B5EF4-FFF2-40B4-BE49-F238E27FC236}">
                <a16:creationId xmlns:a16="http://schemas.microsoft.com/office/drawing/2014/main" id="{55F614B5-9A6C-4510-875D-F59F4CBE4F71}"/>
              </a:ext>
            </a:extLst>
          </p:cNvPr>
          <p:cNvSpPr/>
          <p:nvPr/>
        </p:nvSpPr>
        <p:spPr>
          <a:xfrm>
            <a:off x="6688802" y="3415644"/>
            <a:ext cx="2124997" cy="998621"/>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7">
            <a:extLst>
              <a:ext uri="{FF2B5EF4-FFF2-40B4-BE49-F238E27FC236}">
                <a16:creationId xmlns:a16="http://schemas.microsoft.com/office/drawing/2014/main" id="{627A12FA-6D21-4880-9246-395E541C1214}"/>
              </a:ext>
            </a:extLst>
          </p:cNvPr>
          <p:cNvSpPr/>
          <p:nvPr/>
        </p:nvSpPr>
        <p:spPr>
          <a:xfrm>
            <a:off x="9610375" y="1215815"/>
            <a:ext cx="1400176" cy="171450"/>
          </a:xfrm>
          <a:prstGeom prst="roundRect">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4269F4B-864F-40E3-BF98-48B108EE0F5A}"/>
              </a:ext>
            </a:extLst>
          </p:cNvPr>
          <p:cNvSpPr/>
          <p:nvPr/>
        </p:nvSpPr>
        <p:spPr>
          <a:xfrm>
            <a:off x="7710011" y="4050507"/>
            <a:ext cx="841375" cy="988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899667-6867-476C-8D16-EECE1C0E46B3}"/>
              </a:ext>
            </a:extLst>
          </p:cNvPr>
          <p:cNvSpPr txBox="1"/>
          <p:nvPr/>
        </p:nvSpPr>
        <p:spPr>
          <a:xfrm>
            <a:off x="7708420" y="4027182"/>
            <a:ext cx="1105379" cy="184666"/>
          </a:xfrm>
          <a:prstGeom prst="rect">
            <a:avLst/>
          </a:prstGeom>
          <a:noFill/>
        </p:spPr>
        <p:txBody>
          <a:bodyPr wrap="square" rtlCol="0">
            <a:spAutoFit/>
          </a:bodyPr>
          <a:lstStyle/>
          <a:p>
            <a:r>
              <a:rPr lang="en-US" sz="600" b="1" dirty="0">
                <a:solidFill>
                  <a:srgbClr val="1F2F3F"/>
                </a:solidFill>
                <a:latin typeface="Amazon Ember" panose="020B0603020204020204" pitchFamily="34" charset="0"/>
                <a:ea typeface="Amazon Ember" panose="020B0603020204020204" pitchFamily="34" charset="0"/>
                <a:cs typeface="Amazon Ember" panose="020B0603020204020204" pitchFamily="34" charset="0"/>
              </a:rPr>
              <a:t>1111222223333344445</a:t>
            </a:r>
          </a:p>
        </p:txBody>
      </p:sp>
      <p:pic>
        <p:nvPicPr>
          <p:cNvPr id="3" name="Audio 2">
            <a:hlinkClick r:id="" action="ppaction://media"/>
            <a:extLst>
              <a:ext uri="{FF2B5EF4-FFF2-40B4-BE49-F238E27FC236}">
                <a16:creationId xmlns:a16="http://schemas.microsoft.com/office/drawing/2014/main" id="{86793523-E4F4-46F0-80BC-066154F88E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5218560"/>
      </p:ext>
    </p:extLst>
  </p:cSld>
  <p:clrMapOvr>
    <a:masterClrMapping/>
  </p:clrMapOvr>
  <mc:AlternateContent xmlns:mc="http://schemas.openxmlformats.org/markup-compatibility/2006" xmlns:p14="http://schemas.microsoft.com/office/powerpoint/2010/main">
    <mc:Choice Requires="p14">
      <p:transition spd="slow" p14:dur="2000" advTm="58501"/>
    </mc:Choice>
    <mc:Fallback xmlns="">
      <p:transition spd="slow" advTm="5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2020 PPT ABPS">
      <a:dk1>
        <a:srgbClr val="007CB6"/>
      </a:dk1>
      <a:lt1>
        <a:sysClr val="window" lastClr="FFFFFF"/>
      </a:lt1>
      <a:dk2>
        <a:srgbClr val="001F3C"/>
      </a:dk2>
      <a:lt2>
        <a:srgbClr val="FFFFFF"/>
      </a:lt2>
      <a:accent1>
        <a:srgbClr val="222D3A"/>
      </a:accent1>
      <a:accent2>
        <a:srgbClr val="AAB7B8"/>
      </a:accent2>
      <a:accent3>
        <a:srgbClr val="EAEDED"/>
      </a:accent3>
      <a:accent4>
        <a:srgbClr val="FFC400"/>
      </a:accent4>
      <a:accent5>
        <a:srgbClr val="FF9900"/>
      </a:accent5>
      <a:accent6>
        <a:srgbClr val="AEDDEB"/>
      </a:accent6>
      <a:hlink>
        <a:srgbClr val="001F3C"/>
      </a:hlink>
      <a:folHlink>
        <a:srgbClr val="001F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 Dark Background">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a:themeElements>
    <a:clrScheme name="2020 PPT ABPS">
      <a:dk1>
        <a:srgbClr val="007CB6"/>
      </a:dk1>
      <a:lt1>
        <a:sysClr val="window" lastClr="FFFFFF"/>
      </a:lt1>
      <a:dk2>
        <a:srgbClr val="001F3C"/>
      </a:dk2>
      <a:lt2>
        <a:srgbClr val="FFFFFF"/>
      </a:lt2>
      <a:accent1>
        <a:srgbClr val="222D3A"/>
      </a:accent1>
      <a:accent2>
        <a:srgbClr val="AAB7B8"/>
      </a:accent2>
      <a:accent3>
        <a:srgbClr val="EAEDED"/>
      </a:accent3>
      <a:accent4>
        <a:srgbClr val="FFC400"/>
      </a:accent4>
      <a:accent5>
        <a:srgbClr val="FF9900"/>
      </a:accent5>
      <a:accent6>
        <a:srgbClr val="AEDDEB"/>
      </a:accent6>
      <a:hlink>
        <a:srgbClr val="001F3C"/>
      </a:hlink>
      <a:folHlink>
        <a:srgbClr val="001F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AB - 22 -3">
      <a:dk1>
        <a:srgbClr val="1F2F3F"/>
      </a:dk1>
      <a:lt1>
        <a:srgbClr val="FFFFFF"/>
      </a:lt1>
      <a:dk2>
        <a:srgbClr val="061F39"/>
      </a:dk2>
      <a:lt2>
        <a:srgbClr val="C4C0FB"/>
      </a:lt2>
      <a:accent1>
        <a:srgbClr val="8279F0"/>
      </a:accent1>
      <a:accent2>
        <a:srgbClr val="1998FF"/>
      </a:accent2>
      <a:accent3>
        <a:srgbClr val="009898"/>
      </a:accent3>
      <a:accent4>
        <a:srgbClr val="008E57"/>
      </a:accent4>
      <a:accent5>
        <a:srgbClr val="FFC302"/>
      </a:accent5>
      <a:accent6>
        <a:srgbClr val="7FCFFF"/>
      </a:accent6>
      <a:hlink>
        <a:srgbClr val="FFEFC3"/>
      </a:hlink>
      <a:folHlink>
        <a:srgbClr val="69EC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2020 Global Summit">
      <a:dk1>
        <a:srgbClr val="222D3A"/>
      </a:dk1>
      <a:lt1>
        <a:srgbClr val="FFFFFF"/>
      </a:lt1>
      <a:dk2>
        <a:srgbClr val="FFFFFF"/>
      </a:dk2>
      <a:lt2>
        <a:srgbClr val="EAEDED"/>
      </a:lt2>
      <a:accent1>
        <a:srgbClr val="AAB7B8"/>
      </a:accent1>
      <a:accent2>
        <a:srgbClr val="FF9900"/>
      </a:accent2>
      <a:accent3>
        <a:srgbClr val="007CB6"/>
      </a:accent3>
      <a:accent4>
        <a:srgbClr val="001F3C"/>
      </a:accent4>
      <a:accent5>
        <a:srgbClr val="FFC400"/>
      </a:accent5>
      <a:accent6>
        <a:srgbClr val="EAEDED"/>
      </a:accent6>
      <a:hlink>
        <a:srgbClr val="001F3C"/>
      </a:hlink>
      <a:folHlink>
        <a:srgbClr val="007CB6"/>
      </a:folHlink>
    </a:clrScheme>
    <a:fontScheme name="ABPS 2020">
      <a:majorFont>
        <a:latin typeface="Amazon Ember Light"/>
        <a:ea typeface=""/>
        <a:cs typeface=""/>
      </a:majorFont>
      <a:minorFont>
        <a:latin typeface="Amazon Emb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21182</TotalTime>
  <Words>2863</Words>
  <Application>Microsoft Office PowerPoint</Application>
  <PresentationFormat>Widescreen</PresentationFormat>
  <Paragraphs>221</Paragraphs>
  <Slides>16</Slides>
  <Notes>16</Notes>
  <HiddenSlides>0</HiddenSlides>
  <MMClips>16</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16</vt:i4>
      </vt:variant>
    </vt:vector>
  </HeadingPairs>
  <TitlesOfParts>
    <vt:vector size="30" baseType="lpstr">
      <vt:lpstr>Amazon Ember</vt:lpstr>
      <vt:lpstr>Amazon Ember Display</vt:lpstr>
      <vt:lpstr>Amazon Ember Display Heavy</vt:lpstr>
      <vt:lpstr>Amazon Ember Heavy</vt:lpstr>
      <vt:lpstr>Amazon Ember Light</vt:lpstr>
      <vt:lpstr>Amazon Ember Thin</vt:lpstr>
      <vt:lpstr>Arial</vt:lpstr>
      <vt:lpstr>Calibri</vt:lpstr>
      <vt:lpstr>Courier New</vt:lpstr>
      <vt:lpstr>Office Theme</vt:lpstr>
      <vt:lpstr>1_Title - Dark Background</vt:lpstr>
      <vt:lpstr>Content</vt:lpstr>
      <vt:lpstr>2_Office Theme</vt:lpstr>
      <vt:lpstr>1_Office Theme</vt:lpstr>
      <vt:lpstr>PowerPoint Presentation</vt:lpstr>
      <vt:lpstr>PowerPoint Presentation</vt:lpstr>
      <vt:lpstr>PowerPoint Presentation</vt:lpstr>
      <vt:lpstr>Monitoring Your Credit Limit</vt:lpstr>
      <vt:lpstr>PowerPoint Presentation</vt:lpstr>
      <vt:lpstr>Accessing your Invoices</vt:lpstr>
      <vt:lpstr>Accessing Invoices in Bulk</vt:lpstr>
      <vt:lpstr>Business Analytics for Remittance </vt:lpstr>
      <vt:lpstr>Paying your invoices via ACH/Wire</vt:lpstr>
      <vt:lpstr>PowerPoint Presentation</vt:lpstr>
      <vt:lpstr>Applying Credit Memos</vt:lpstr>
      <vt:lpstr>Unapplied Payments &amp; Refunds</vt:lpstr>
      <vt:lpstr>Managing Past Due Invoices</vt:lpstr>
      <vt:lpstr>PowerPoint Presentation</vt:lpstr>
      <vt:lpstr>Common Support Questions</vt:lpstr>
      <vt:lpstr>PowerPoint Presentation</vt:lpstr>
    </vt:vector>
  </TitlesOfParts>
  <Company>Amazon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Amy</dc:creator>
  <cp:lastModifiedBy>Issa, Amanda</cp:lastModifiedBy>
  <cp:revision>122</cp:revision>
  <cp:lastPrinted>2023-06-30T21:24:43Z</cp:lastPrinted>
  <dcterms:created xsi:type="dcterms:W3CDTF">2020-05-06T15:48:43Z</dcterms:created>
  <dcterms:modified xsi:type="dcterms:W3CDTF">2024-05-03T17:59:22Z</dcterms:modified>
</cp:coreProperties>
</file>